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0"/>
  </p:notesMasterIdLst>
  <p:sldIdLst>
    <p:sldId id="256" r:id="rId2"/>
    <p:sldId id="314" r:id="rId3"/>
    <p:sldId id="257" r:id="rId4"/>
    <p:sldId id="260" r:id="rId5"/>
    <p:sldId id="261" r:id="rId6"/>
    <p:sldId id="263" r:id="rId7"/>
    <p:sldId id="264" r:id="rId8"/>
    <p:sldId id="266" r:id="rId9"/>
    <p:sldId id="267" r:id="rId10"/>
    <p:sldId id="269" r:id="rId11"/>
    <p:sldId id="272" r:id="rId12"/>
    <p:sldId id="274" r:id="rId13"/>
    <p:sldId id="275" r:id="rId14"/>
    <p:sldId id="320" r:id="rId15"/>
    <p:sldId id="276" r:id="rId16"/>
    <p:sldId id="277" r:id="rId17"/>
    <p:sldId id="279" r:id="rId18"/>
    <p:sldId id="281" r:id="rId19"/>
    <p:sldId id="285" r:id="rId20"/>
    <p:sldId id="289" r:id="rId21"/>
    <p:sldId id="286" r:id="rId22"/>
    <p:sldId id="305" r:id="rId23"/>
    <p:sldId id="323" r:id="rId24"/>
    <p:sldId id="290" r:id="rId25"/>
    <p:sldId id="291" r:id="rId26"/>
    <p:sldId id="292" r:id="rId27"/>
    <p:sldId id="293" r:id="rId28"/>
    <p:sldId id="294" r:id="rId29"/>
    <p:sldId id="295" r:id="rId30"/>
    <p:sldId id="297" r:id="rId31"/>
    <p:sldId id="298" r:id="rId32"/>
    <p:sldId id="322" r:id="rId33"/>
    <p:sldId id="321" r:id="rId34"/>
    <p:sldId id="300" r:id="rId35"/>
    <p:sldId id="301" r:id="rId36"/>
    <p:sldId id="302" r:id="rId37"/>
    <p:sldId id="304" r:id="rId38"/>
    <p:sldId id="306" r:id="rId39"/>
    <p:sldId id="307" r:id="rId40"/>
    <p:sldId id="312" r:id="rId41"/>
    <p:sldId id="310" r:id="rId42"/>
    <p:sldId id="308" r:id="rId43"/>
    <p:sldId id="309" r:id="rId44"/>
    <p:sldId id="311" r:id="rId45"/>
    <p:sldId id="313" r:id="rId46"/>
    <p:sldId id="280" r:id="rId47"/>
    <p:sldId id="317" r:id="rId48"/>
    <p:sldId id="271"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87" d="100"/>
          <a:sy n="87" d="100"/>
        </p:scale>
        <p:origin x="389" y="62"/>
      </p:cViewPr>
      <p:guideLst/>
    </p:cSldViewPr>
  </p:slideViewPr>
  <p:notesTextViewPr>
    <p:cViewPr>
      <p:scale>
        <a:sx n="1" d="1"/>
        <a:sy n="1" d="1"/>
      </p:scale>
      <p:origin x="0" y="0"/>
    </p:cViewPr>
  </p:notesTextViewPr>
  <p:notesViewPr>
    <p:cSldViewPr snapToGrid="0">
      <p:cViewPr varScale="1">
        <p:scale>
          <a:sx n="66" d="100"/>
          <a:sy n="66" d="100"/>
        </p:scale>
        <p:origin x="3134" y="4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DC3B48-80AC-484F-AA70-AE16C9D5A96A}" type="datetimeFigureOut">
              <a:rPr lang="en-NZ" smtClean="0"/>
              <a:t>14/09/2016</a:t>
            </a:fld>
            <a:endParaRPr lang="en-N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F5488E-2B21-4548-BDD0-2DF9FD45F8E7}" type="slidenum">
              <a:rPr lang="en-NZ" smtClean="0"/>
              <a:t>‹#›</a:t>
            </a:fld>
            <a:endParaRPr lang="en-NZ"/>
          </a:p>
        </p:txBody>
      </p:sp>
    </p:spTree>
    <p:extLst>
      <p:ext uri="{BB962C8B-B14F-4D97-AF65-F5344CB8AC3E}">
        <p14:creationId xmlns:p14="http://schemas.microsoft.com/office/powerpoint/2010/main" val="2524549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2</a:t>
            </a:fld>
            <a:endParaRPr lang="en-NZ"/>
          </a:p>
        </p:txBody>
      </p:sp>
    </p:spTree>
    <p:extLst>
      <p:ext uri="{BB962C8B-B14F-4D97-AF65-F5344CB8AC3E}">
        <p14:creationId xmlns:p14="http://schemas.microsoft.com/office/powerpoint/2010/main" val="32798814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a:p>
            <a:endParaRPr lang="en-NZ" dirty="0"/>
          </a:p>
          <a:p>
            <a:r>
              <a:rPr lang="en-NZ" dirty="0"/>
              <a:t>Martine</a:t>
            </a:r>
          </a:p>
          <a:p>
            <a:endParaRPr lang="en-NZ" dirty="0"/>
          </a:p>
          <a:p>
            <a:r>
              <a:rPr lang="en-NZ" dirty="0"/>
              <a:t>Isaac</a:t>
            </a:r>
          </a:p>
          <a:p>
            <a:endParaRPr lang="en-NZ" dirty="0"/>
          </a:p>
        </p:txBody>
      </p:sp>
      <p:sp>
        <p:nvSpPr>
          <p:cNvPr id="4" name="Slide Number Placeholder 3"/>
          <p:cNvSpPr>
            <a:spLocks noGrp="1"/>
          </p:cNvSpPr>
          <p:nvPr>
            <p:ph type="sldNum" sz="quarter" idx="10"/>
          </p:nvPr>
        </p:nvSpPr>
        <p:spPr/>
        <p:txBody>
          <a:bodyPr/>
          <a:lstStyle/>
          <a:p>
            <a:fld id="{34F5488E-2B21-4548-BDD0-2DF9FD45F8E7}" type="slidenum">
              <a:rPr lang="en-NZ" smtClean="0"/>
              <a:t>11</a:t>
            </a:fld>
            <a:endParaRPr lang="en-NZ"/>
          </a:p>
        </p:txBody>
      </p:sp>
    </p:spTree>
    <p:extLst>
      <p:ext uri="{BB962C8B-B14F-4D97-AF65-F5344CB8AC3E}">
        <p14:creationId xmlns:p14="http://schemas.microsoft.com/office/powerpoint/2010/main" val="404173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a:p>
            <a:endParaRPr lang="en-NZ" dirty="0"/>
          </a:p>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12</a:t>
            </a:fld>
            <a:endParaRPr lang="en-NZ"/>
          </a:p>
        </p:txBody>
      </p:sp>
    </p:spTree>
    <p:extLst>
      <p:ext uri="{BB962C8B-B14F-4D97-AF65-F5344CB8AC3E}">
        <p14:creationId xmlns:p14="http://schemas.microsoft.com/office/powerpoint/2010/main" val="1453731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a:p>
            <a:endParaRPr lang="en-NZ" dirty="0"/>
          </a:p>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13</a:t>
            </a:fld>
            <a:endParaRPr lang="en-NZ"/>
          </a:p>
        </p:txBody>
      </p:sp>
    </p:spTree>
    <p:extLst>
      <p:ext uri="{BB962C8B-B14F-4D97-AF65-F5344CB8AC3E}">
        <p14:creationId xmlns:p14="http://schemas.microsoft.com/office/powerpoint/2010/main" val="3605482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14</a:t>
            </a:fld>
            <a:endParaRPr lang="en-NZ"/>
          </a:p>
        </p:txBody>
      </p:sp>
    </p:spTree>
    <p:extLst>
      <p:ext uri="{BB962C8B-B14F-4D97-AF65-F5344CB8AC3E}">
        <p14:creationId xmlns:p14="http://schemas.microsoft.com/office/powerpoint/2010/main" val="2106599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a:p>
            <a:endParaRPr lang="en-NZ" dirty="0"/>
          </a:p>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15</a:t>
            </a:fld>
            <a:endParaRPr lang="en-NZ"/>
          </a:p>
        </p:txBody>
      </p:sp>
    </p:spTree>
    <p:extLst>
      <p:ext uri="{BB962C8B-B14F-4D97-AF65-F5344CB8AC3E}">
        <p14:creationId xmlns:p14="http://schemas.microsoft.com/office/powerpoint/2010/main" val="1448334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a:p>
            <a:endParaRPr lang="en-NZ" dirty="0"/>
          </a:p>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16</a:t>
            </a:fld>
            <a:endParaRPr lang="en-NZ"/>
          </a:p>
        </p:txBody>
      </p:sp>
    </p:spTree>
    <p:extLst>
      <p:ext uri="{BB962C8B-B14F-4D97-AF65-F5344CB8AC3E}">
        <p14:creationId xmlns:p14="http://schemas.microsoft.com/office/powerpoint/2010/main" val="1870384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17</a:t>
            </a:fld>
            <a:endParaRPr lang="en-NZ"/>
          </a:p>
        </p:txBody>
      </p:sp>
    </p:spTree>
    <p:extLst>
      <p:ext uri="{BB962C8B-B14F-4D97-AF65-F5344CB8AC3E}">
        <p14:creationId xmlns:p14="http://schemas.microsoft.com/office/powerpoint/2010/main" val="878271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a:p>
            <a:endParaRPr lang="en-NZ" dirty="0"/>
          </a:p>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18</a:t>
            </a:fld>
            <a:endParaRPr lang="en-NZ"/>
          </a:p>
        </p:txBody>
      </p:sp>
    </p:spTree>
    <p:extLst>
      <p:ext uri="{BB962C8B-B14F-4D97-AF65-F5344CB8AC3E}">
        <p14:creationId xmlns:p14="http://schemas.microsoft.com/office/powerpoint/2010/main" val="16499288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19</a:t>
            </a:fld>
            <a:endParaRPr lang="en-NZ"/>
          </a:p>
        </p:txBody>
      </p:sp>
    </p:spTree>
    <p:extLst>
      <p:ext uri="{BB962C8B-B14F-4D97-AF65-F5344CB8AC3E}">
        <p14:creationId xmlns:p14="http://schemas.microsoft.com/office/powerpoint/2010/main" val="20106059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a:p>
            <a:endParaRPr lang="en-NZ" dirty="0"/>
          </a:p>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20</a:t>
            </a:fld>
            <a:endParaRPr lang="en-NZ"/>
          </a:p>
        </p:txBody>
      </p:sp>
    </p:spTree>
    <p:extLst>
      <p:ext uri="{BB962C8B-B14F-4D97-AF65-F5344CB8AC3E}">
        <p14:creationId xmlns:p14="http://schemas.microsoft.com/office/powerpoint/2010/main" val="3021694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a:p>
            <a:endParaRPr lang="en-NZ" dirty="0"/>
          </a:p>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3</a:t>
            </a:fld>
            <a:endParaRPr lang="en-NZ"/>
          </a:p>
        </p:txBody>
      </p:sp>
    </p:spTree>
    <p:extLst>
      <p:ext uri="{BB962C8B-B14F-4D97-AF65-F5344CB8AC3E}">
        <p14:creationId xmlns:p14="http://schemas.microsoft.com/office/powerpoint/2010/main" val="3853125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a:p>
            <a:endParaRPr lang="en-NZ" dirty="0"/>
          </a:p>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21</a:t>
            </a:fld>
            <a:endParaRPr lang="en-NZ"/>
          </a:p>
        </p:txBody>
      </p:sp>
    </p:spTree>
    <p:extLst>
      <p:ext uri="{BB962C8B-B14F-4D97-AF65-F5344CB8AC3E}">
        <p14:creationId xmlns:p14="http://schemas.microsoft.com/office/powerpoint/2010/main" val="2482575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22</a:t>
            </a:fld>
            <a:endParaRPr lang="en-NZ"/>
          </a:p>
        </p:txBody>
      </p:sp>
    </p:spTree>
    <p:extLst>
      <p:ext uri="{BB962C8B-B14F-4D97-AF65-F5344CB8AC3E}">
        <p14:creationId xmlns:p14="http://schemas.microsoft.com/office/powerpoint/2010/main" val="5885040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23</a:t>
            </a:fld>
            <a:endParaRPr lang="en-NZ"/>
          </a:p>
        </p:txBody>
      </p:sp>
    </p:spTree>
    <p:extLst>
      <p:ext uri="{BB962C8B-B14F-4D97-AF65-F5344CB8AC3E}">
        <p14:creationId xmlns:p14="http://schemas.microsoft.com/office/powerpoint/2010/main" val="9341322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a:p>
            <a:endParaRPr lang="en-NZ" dirty="0"/>
          </a:p>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24</a:t>
            </a:fld>
            <a:endParaRPr lang="en-NZ"/>
          </a:p>
        </p:txBody>
      </p:sp>
    </p:spTree>
    <p:extLst>
      <p:ext uri="{BB962C8B-B14F-4D97-AF65-F5344CB8AC3E}">
        <p14:creationId xmlns:p14="http://schemas.microsoft.com/office/powerpoint/2010/main" val="35847492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25</a:t>
            </a:fld>
            <a:endParaRPr lang="en-NZ"/>
          </a:p>
        </p:txBody>
      </p:sp>
    </p:spTree>
    <p:extLst>
      <p:ext uri="{BB962C8B-B14F-4D97-AF65-F5344CB8AC3E}">
        <p14:creationId xmlns:p14="http://schemas.microsoft.com/office/powerpoint/2010/main" val="41991049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26</a:t>
            </a:fld>
            <a:endParaRPr lang="en-NZ"/>
          </a:p>
        </p:txBody>
      </p:sp>
    </p:spTree>
    <p:extLst>
      <p:ext uri="{BB962C8B-B14F-4D97-AF65-F5344CB8AC3E}">
        <p14:creationId xmlns:p14="http://schemas.microsoft.com/office/powerpoint/2010/main" val="28170412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27</a:t>
            </a:fld>
            <a:endParaRPr lang="en-NZ"/>
          </a:p>
        </p:txBody>
      </p:sp>
    </p:spTree>
    <p:extLst>
      <p:ext uri="{BB962C8B-B14F-4D97-AF65-F5344CB8AC3E}">
        <p14:creationId xmlns:p14="http://schemas.microsoft.com/office/powerpoint/2010/main" val="23632553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28</a:t>
            </a:fld>
            <a:endParaRPr lang="en-NZ"/>
          </a:p>
        </p:txBody>
      </p:sp>
    </p:spTree>
    <p:extLst>
      <p:ext uri="{BB962C8B-B14F-4D97-AF65-F5344CB8AC3E}">
        <p14:creationId xmlns:p14="http://schemas.microsoft.com/office/powerpoint/2010/main" val="39468953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a:p>
            <a:endParaRPr lang="en-NZ" dirty="0"/>
          </a:p>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29</a:t>
            </a:fld>
            <a:endParaRPr lang="en-NZ"/>
          </a:p>
        </p:txBody>
      </p:sp>
    </p:spTree>
    <p:extLst>
      <p:ext uri="{BB962C8B-B14F-4D97-AF65-F5344CB8AC3E}">
        <p14:creationId xmlns:p14="http://schemas.microsoft.com/office/powerpoint/2010/main" val="25071372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30</a:t>
            </a:fld>
            <a:endParaRPr lang="en-NZ"/>
          </a:p>
        </p:txBody>
      </p:sp>
    </p:spTree>
    <p:extLst>
      <p:ext uri="{BB962C8B-B14F-4D97-AF65-F5344CB8AC3E}">
        <p14:creationId xmlns:p14="http://schemas.microsoft.com/office/powerpoint/2010/main" val="599767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4</a:t>
            </a:fld>
            <a:endParaRPr lang="en-NZ"/>
          </a:p>
        </p:txBody>
      </p:sp>
    </p:spTree>
    <p:extLst>
      <p:ext uri="{BB962C8B-B14F-4D97-AF65-F5344CB8AC3E}">
        <p14:creationId xmlns:p14="http://schemas.microsoft.com/office/powerpoint/2010/main" val="39766755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a:p>
            <a:endParaRPr lang="en-NZ" dirty="0"/>
          </a:p>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31</a:t>
            </a:fld>
            <a:endParaRPr lang="en-NZ"/>
          </a:p>
        </p:txBody>
      </p:sp>
    </p:spTree>
    <p:extLst>
      <p:ext uri="{BB962C8B-B14F-4D97-AF65-F5344CB8AC3E}">
        <p14:creationId xmlns:p14="http://schemas.microsoft.com/office/powerpoint/2010/main" val="38922056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32</a:t>
            </a:fld>
            <a:endParaRPr lang="en-NZ"/>
          </a:p>
        </p:txBody>
      </p:sp>
    </p:spTree>
    <p:extLst>
      <p:ext uri="{BB962C8B-B14F-4D97-AF65-F5344CB8AC3E}">
        <p14:creationId xmlns:p14="http://schemas.microsoft.com/office/powerpoint/2010/main" val="18037726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33</a:t>
            </a:fld>
            <a:endParaRPr lang="en-NZ"/>
          </a:p>
        </p:txBody>
      </p:sp>
    </p:spTree>
    <p:extLst>
      <p:ext uri="{BB962C8B-B14F-4D97-AF65-F5344CB8AC3E}">
        <p14:creationId xmlns:p14="http://schemas.microsoft.com/office/powerpoint/2010/main" val="17932479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34</a:t>
            </a:fld>
            <a:endParaRPr lang="en-NZ"/>
          </a:p>
        </p:txBody>
      </p:sp>
    </p:spTree>
    <p:extLst>
      <p:ext uri="{BB962C8B-B14F-4D97-AF65-F5344CB8AC3E}">
        <p14:creationId xmlns:p14="http://schemas.microsoft.com/office/powerpoint/2010/main" val="32429416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35</a:t>
            </a:fld>
            <a:endParaRPr lang="en-NZ"/>
          </a:p>
        </p:txBody>
      </p:sp>
    </p:spTree>
    <p:extLst>
      <p:ext uri="{BB962C8B-B14F-4D97-AF65-F5344CB8AC3E}">
        <p14:creationId xmlns:p14="http://schemas.microsoft.com/office/powerpoint/2010/main" val="38745318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a:p>
            <a:endParaRPr lang="en-NZ" dirty="0"/>
          </a:p>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36</a:t>
            </a:fld>
            <a:endParaRPr lang="en-NZ"/>
          </a:p>
        </p:txBody>
      </p:sp>
    </p:spTree>
    <p:extLst>
      <p:ext uri="{BB962C8B-B14F-4D97-AF65-F5344CB8AC3E}">
        <p14:creationId xmlns:p14="http://schemas.microsoft.com/office/powerpoint/2010/main" val="24863764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37</a:t>
            </a:fld>
            <a:endParaRPr lang="en-NZ"/>
          </a:p>
        </p:txBody>
      </p:sp>
    </p:spTree>
    <p:extLst>
      <p:ext uri="{BB962C8B-B14F-4D97-AF65-F5344CB8AC3E}">
        <p14:creationId xmlns:p14="http://schemas.microsoft.com/office/powerpoint/2010/main" val="22321329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a:p>
            <a:endParaRPr lang="en-NZ" dirty="0"/>
          </a:p>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38</a:t>
            </a:fld>
            <a:endParaRPr lang="en-NZ"/>
          </a:p>
        </p:txBody>
      </p:sp>
    </p:spTree>
    <p:extLst>
      <p:ext uri="{BB962C8B-B14F-4D97-AF65-F5344CB8AC3E}">
        <p14:creationId xmlns:p14="http://schemas.microsoft.com/office/powerpoint/2010/main" val="20971921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a:p>
            <a:endParaRPr lang="en-NZ" dirty="0"/>
          </a:p>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39</a:t>
            </a:fld>
            <a:endParaRPr lang="en-NZ"/>
          </a:p>
        </p:txBody>
      </p:sp>
    </p:spTree>
    <p:extLst>
      <p:ext uri="{BB962C8B-B14F-4D97-AF65-F5344CB8AC3E}">
        <p14:creationId xmlns:p14="http://schemas.microsoft.com/office/powerpoint/2010/main" val="42147248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40</a:t>
            </a:fld>
            <a:endParaRPr lang="en-NZ"/>
          </a:p>
        </p:txBody>
      </p:sp>
    </p:spTree>
    <p:extLst>
      <p:ext uri="{BB962C8B-B14F-4D97-AF65-F5344CB8AC3E}">
        <p14:creationId xmlns:p14="http://schemas.microsoft.com/office/powerpoint/2010/main" val="1074503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a:p>
            <a:endParaRPr lang="en-NZ" dirty="0"/>
          </a:p>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5</a:t>
            </a:fld>
            <a:endParaRPr lang="en-NZ"/>
          </a:p>
        </p:txBody>
      </p:sp>
    </p:spTree>
    <p:extLst>
      <p:ext uri="{BB962C8B-B14F-4D97-AF65-F5344CB8AC3E}">
        <p14:creationId xmlns:p14="http://schemas.microsoft.com/office/powerpoint/2010/main" val="24247285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41</a:t>
            </a:fld>
            <a:endParaRPr lang="en-NZ"/>
          </a:p>
        </p:txBody>
      </p:sp>
    </p:spTree>
    <p:extLst>
      <p:ext uri="{BB962C8B-B14F-4D97-AF65-F5344CB8AC3E}">
        <p14:creationId xmlns:p14="http://schemas.microsoft.com/office/powerpoint/2010/main" val="5748295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42</a:t>
            </a:fld>
            <a:endParaRPr lang="en-NZ"/>
          </a:p>
        </p:txBody>
      </p:sp>
    </p:spTree>
    <p:extLst>
      <p:ext uri="{BB962C8B-B14F-4D97-AF65-F5344CB8AC3E}">
        <p14:creationId xmlns:p14="http://schemas.microsoft.com/office/powerpoint/2010/main" val="35081740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43</a:t>
            </a:fld>
            <a:endParaRPr lang="en-NZ"/>
          </a:p>
        </p:txBody>
      </p:sp>
    </p:spTree>
    <p:extLst>
      <p:ext uri="{BB962C8B-B14F-4D97-AF65-F5344CB8AC3E}">
        <p14:creationId xmlns:p14="http://schemas.microsoft.com/office/powerpoint/2010/main" val="5081484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a:p>
            <a:endParaRPr lang="en-NZ" dirty="0"/>
          </a:p>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44</a:t>
            </a:fld>
            <a:endParaRPr lang="en-NZ"/>
          </a:p>
        </p:txBody>
      </p:sp>
    </p:spTree>
    <p:extLst>
      <p:ext uri="{BB962C8B-B14F-4D97-AF65-F5344CB8AC3E}">
        <p14:creationId xmlns:p14="http://schemas.microsoft.com/office/powerpoint/2010/main" val="16229850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45</a:t>
            </a:fld>
            <a:endParaRPr lang="en-NZ"/>
          </a:p>
        </p:txBody>
      </p:sp>
    </p:spTree>
    <p:extLst>
      <p:ext uri="{BB962C8B-B14F-4D97-AF65-F5344CB8AC3E}">
        <p14:creationId xmlns:p14="http://schemas.microsoft.com/office/powerpoint/2010/main" val="34811680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46</a:t>
            </a:fld>
            <a:endParaRPr lang="en-NZ"/>
          </a:p>
        </p:txBody>
      </p:sp>
    </p:spTree>
    <p:extLst>
      <p:ext uri="{BB962C8B-B14F-4D97-AF65-F5344CB8AC3E}">
        <p14:creationId xmlns:p14="http://schemas.microsoft.com/office/powerpoint/2010/main" val="19824935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47</a:t>
            </a:fld>
            <a:endParaRPr lang="en-NZ"/>
          </a:p>
        </p:txBody>
      </p:sp>
    </p:spTree>
    <p:extLst>
      <p:ext uri="{BB962C8B-B14F-4D97-AF65-F5344CB8AC3E}">
        <p14:creationId xmlns:p14="http://schemas.microsoft.com/office/powerpoint/2010/main" val="10259158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48</a:t>
            </a:fld>
            <a:endParaRPr lang="en-NZ"/>
          </a:p>
        </p:txBody>
      </p:sp>
    </p:spTree>
    <p:extLst>
      <p:ext uri="{BB962C8B-B14F-4D97-AF65-F5344CB8AC3E}">
        <p14:creationId xmlns:p14="http://schemas.microsoft.com/office/powerpoint/2010/main" val="1706007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a:p>
            <a:endParaRPr lang="en-NZ" dirty="0"/>
          </a:p>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6</a:t>
            </a:fld>
            <a:endParaRPr lang="en-NZ"/>
          </a:p>
        </p:txBody>
      </p:sp>
    </p:spTree>
    <p:extLst>
      <p:ext uri="{BB962C8B-B14F-4D97-AF65-F5344CB8AC3E}">
        <p14:creationId xmlns:p14="http://schemas.microsoft.com/office/powerpoint/2010/main" val="3188449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7</a:t>
            </a:fld>
            <a:endParaRPr lang="en-NZ"/>
          </a:p>
        </p:txBody>
      </p:sp>
    </p:spTree>
    <p:extLst>
      <p:ext uri="{BB962C8B-B14F-4D97-AF65-F5344CB8AC3E}">
        <p14:creationId xmlns:p14="http://schemas.microsoft.com/office/powerpoint/2010/main" val="4088344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8</a:t>
            </a:fld>
            <a:endParaRPr lang="en-NZ"/>
          </a:p>
        </p:txBody>
      </p:sp>
    </p:spTree>
    <p:extLst>
      <p:ext uri="{BB962C8B-B14F-4D97-AF65-F5344CB8AC3E}">
        <p14:creationId xmlns:p14="http://schemas.microsoft.com/office/powerpoint/2010/main" val="1080968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p:txBody>
      </p:sp>
      <p:sp>
        <p:nvSpPr>
          <p:cNvPr id="4" name="Slide Number Placeholder 3"/>
          <p:cNvSpPr>
            <a:spLocks noGrp="1"/>
          </p:cNvSpPr>
          <p:nvPr>
            <p:ph type="sldNum" sz="quarter" idx="10"/>
          </p:nvPr>
        </p:nvSpPr>
        <p:spPr/>
        <p:txBody>
          <a:bodyPr/>
          <a:lstStyle/>
          <a:p>
            <a:fld id="{34F5488E-2B21-4548-BDD0-2DF9FD45F8E7}" type="slidenum">
              <a:rPr lang="en-NZ" smtClean="0"/>
              <a:t>9</a:t>
            </a:fld>
            <a:endParaRPr lang="en-NZ"/>
          </a:p>
        </p:txBody>
      </p:sp>
    </p:spTree>
    <p:extLst>
      <p:ext uri="{BB962C8B-B14F-4D97-AF65-F5344CB8AC3E}">
        <p14:creationId xmlns:p14="http://schemas.microsoft.com/office/powerpoint/2010/main" val="15975387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Isaac</a:t>
            </a:r>
          </a:p>
          <a:p>
            <a:endParaRPr lang="en-NZ" dirty="0"/>
          </a:p>
          <a:p>
            <a:r>
              <a:rPr lang="en-NZ" dirty="0"/>
              <a:t>Martine</a:t>
            </a:r>
          </a:p>
        </p:txBody>
      </p:sp>
      <p:sp>
        <p:nvSpPr>
          <p:cNvPr id="4" name="Slide Number Placeholder 3"/>
          <p:cNvSpPr>
            <a:spLocks noGrp="1"/>
          </p:cNvSpPr>
          <p:nvPr>
            <p:ph type="sldNum" sz="quarter" idx="10"/>
          </p:nvPr>
        </p:nvSpPr>
        <p:spPr/>
        <p:txBody>
          <a:bodyPr/>
          <a:lstStyle/>
          <a:p>
            <a:fld id="{34F5488E-2B21-4548-BDD0-2DF9FD45F8E7}" type="slidenum">
              <a:rPr lang="en-NZ" smtClean="0"/>
              <a:t>10</a:t>
            </a:fld>
            <a:endParaRPr lang="en-NZ"/>
          </a:p>
        </p:txBody>
      </p:sp>
    </p:spTree>
    <p:extLst>
      <p:ext uri="{BB962C8B-B14F-4D97-AF65-F5344CB8AC3E}">
        <p14:creationId xmlns:p14="http://schemas.microsoft.com/office/powerpoint/2010/main" val="1009299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9/14/2016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9/14/2016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9/14/2016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9/14/2016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9/14/2016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9/14/2016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9/14/2016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9/14/2016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9/14/2016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9/14/2016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9/14/2016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9/14/2016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9/14/2016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9/14/2016</a:t>
            </a:fld>
            <a:endParaRPr lang="en-US" dirty="0"/>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2.png"/><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2.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6.m4a"/><Relationship Id="rId1" Type="http://schemas.microsoft.com/office/2007/relationships/media" Target="../media/media16.m4a"/><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2.png"/><Relationship Id="rId4"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2.png"/><Relationship Id="rId5" Type="http://schemas.openxmlformats.org/officeDocument/2006/relationships/image" Target="../media/image7.jpeg"/><Relationship Id="rId4"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2.pn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2.png"/><Relationship Id="rId4"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2.png"/><Relationship Id="rId4"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2.png"/><Relationship Id="rId4"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23.m4a"/><Relationship Id="rId1" Type="http://schemas.microsoft.com/office/2007/relationships/media" Target="../media/media23.m4a"/><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2.png"/><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25.m4a"/><Relationship Id="rId1" Type="http://schemas.microsoft.com/office/2007/relationships/media" Target="../media/media25.m4a"/><Relationship Id="rId6" Type="http://schemas.microsoft.com/office/2007/relationships/hdphoto" Target="../media/hdphoto3.wdp"/><Relationship Id="rId5" Type="http://schemas.openxmlformats.org/officeDocument/2006/relationships/image" Target="../media/image9.png"/><Relationship Id="rId4"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5" Type="http://schemas.openxmlformats.org/officeDocument/2006/relationships/image" Target="../media/image2.png"/><Relationship Id="rId4"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image" Target="../media/image2.png"/><Relationship Id="rId5" Type="http://schemas.openxmlformats.org/officeDocument/2006/relationships/image" Target="../media/image10.jpeg"/><Relationship Id="rId4"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m4a"/><Relationship Id="rId1" Type="http://schemas.microsoft.com/office/2007/relationships/media" Target="../media/media28.m4a"/><Relationship Id="rId5" Type="http://schemas.openxmlformats.org/officeDocument/2006/relationships/image" Target="../media/image2.png"/><Relationship Id="rId4"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6" Type="http://schemas.openxmlformats.org/officeDocument/2006/relationships/image" Target="../media/image2.png"/><Relationship Id="rId5" Type="http://schemas.openxmlformats.org/officeDocument/2006/relationships/image" Target="../media/image11.jpeg"/><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m4a"/><Relationship Id="rId1" Type="http://schemas.microsoft.com/office/2007/relationships/media" Target="../media/media30.m4a"/><Relationship Id="rId6" Type="http://schemas.openxmlformats.org/officeDocument/2006/relationships/image" Target="../media/image2.png"/><Relationship Id="rId5" Type="http://schemas.openxmlformats.org/officeDocument/2006/relationships/image" Target="../media/image12.jpg"/><Relationship Id="rId4"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m4a"/><Relationship Id="rId1" Type="http://schemas.microsoft.com/office/2007/relationships/media" Target="../media/media31.m4a"/><Relationship Id="rId5" Type="http://schemas.openxmlformats.org/officeDocument/2006/relationships/image" Target="../media/image2.png"/><Relationship Id="rId4"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m4a"/><Relationship Id="rId1" Type="http://schemas.microsoft.com/office/2007/relationships/media" Target="../media/media32.m4a"/><Relationship Id="rId6" Type="http://schemas.openxmlformats.org/officeDocument/2006/relationships/image" Target="../media/image2.png"/><Relationship Id="rId5" Type="http://schemas.openxmlformats.org/officeDocument/2006/relationships/image" Target="../media/image13.jpg"/><Relationship Id="rId4"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3.m4a"/><Relationship Id="rId1" Type="http://schemas.microsoft.com/office/2007/relationships/media" Target="../media/media33.m4a"/><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4.m4a"/><Relationship Id="rId1" Type="http://schemas.microsoft.com/office/2007/relationships/media" Target="../media/media34.m4a"/><Relationship Id="rId5" Type="http://schemas.openxmlformats.org/officeDocument/2006/relationships/image" Target="../media/image2.png"/><Relationship Id="rId4"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5.m4a"/><Relationship Id="rId1" Type="http://schemas.microsoft.com/office/2007/relationships/media" Target="../media/media35.m4a"/><Relationship Id="rId6" Type="http://schemas.openxmlformats.org/officeDocument/2006/relationships/image" Target="../media/image2.png"/><Relationship Id="rId5" Type="http://schemas.openxmlformats.org/officeDocument/2006/relationships/image" Target="../media/image15.jpeg"/><Relationship Id="rId4"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6.m4a"/><Relationship Id="rId1" Type="http://schemas.microsoft.com/office/2007/relationships/media" Target="../media/media36.m4a"/><Relationship Id="rId6" Type="http://schemas.openxmlformats.org/officeDocument/2006/relationships/image" Target="../media/image2.png"/><Relationship Id="rId5" Type="http://schemas.openxmlformats.org/officeDocument/2006/relationships/image" Target="../media/image16.png"/><Relationship Id="rId4"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37.m4a"/><Relationship Id="rId1" Type="http://schemas.microsoft.com/office/2007/relationships/media" Target="../media/media37.m4a"/><Relationship Id="rId6" Type="http://schemas.microsoft.com/office/2007/relationships/hdphoto" Target="../media/hdphoto4.wdp"/><Relationship Id="rId5" Type="http://schemas.openxmlformats.org/officeDocument/2006/relationships/image" Target="../media/image17.png"/><Relationship Id="rId4"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8.m4a"/><Relationship Id="rId1" Type="http://schemas.microsoft.com/office/2007/relationships/media" Target="../media/media38.m4a"/><Relationship Id="rId6" Type="http://schemas.openxmlformats.org/officeDocument/2006/relationships/image" Target="../media/image2.png"/><Relationship Id="rId5" Type="http://schemas.openxmlformats.org/officeDocument/2006/relationships/image" Target="../media/image18.jpg"/><Relationship Id="rId4"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9.m4a"/><Relationship Id="rId1" Type="http://schemas.microsoft.com/office/2007/relationships/media" Target="../media/media39.m4a"/><Relationship Id="rId6" Type="http://schemas.openxmlformats.org/officeDocument/2006/relationships/image" Target="../media/image2.png"/><Relationship Id="rId5" Type="http://schemas.openxmlformats.org/officeDocument/2006/relationships/image" Target="../media/image19.gif"/><Relationship Id="rId4"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0.m4a"/><Relationship Id="rId1" Type="http://schemas.microsoft.com/office/2007/relationships/media" Target="../media/media40.m4a"/><Relationship Id="rId5" Type="http://schemas.openxmlformats.org/officeDocument/2006/relationships/image" Target="../media/image2.png"/><Relationship Id="rId4"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1.m4a"/><Relationship Id="rId1" Type="http://schemas.microsoft.com/office/2007/relationships/media" Target="../media/media41.m4a"/><Relationship Id="rId5" Type="http://schemas.openxmlformats.org/officeDocument/2006/relationships/image" Target="../media/image2.png"/><Relationship Id="rId4"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2.m4a"/><Relationship Id="rId1" Type="http://schemas.microsoft.com/office/2007/relationships/media" Target="../media/media42.m4a"/><Relationship Id="rId5" Type="http://schemas.openxmlformats.org/officeDocument/2006/relationships/image" Target="../media/image2.png"/><Relationship Id="rId4"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3.m4a"/><Relationship Id="rId1" Type="http://schemas.microsoft.com/office/2007/relationships/media" Target="../media/media43.m4a"/><Relationship Id="rId5" Type="http://schemas.openxmlformats.org/officeDocument/2006/relationships/image" Target="../media/image2.png"/><Relationship Id="rId4"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4.m4a"/><Relationship Id="rId1" Type="http://schemas.microsoft.com/office/2007/relationships/media" Target="../media/media44.m4a"/><Relationship Id="rId5" Type="http://schemas.openxmlformats.org/officeDocument/2006/relationships/image" Target="../media/image2.png"/><Relationship Id="rId4"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5.m4a"/><Relationship Id="rId1" Type="http://schemas.microsoft.com/office/2007/relationships/media" Target="../media/media45.m4a"/><Relationship Id="rId6" Type="http://schemas.openxmlformats.org/officeDocument/2006/relationships/image" Target="../media/image2.png"/><Relationship Id="rId5" Type="http://schemas.openxmlformats.org/officeDocument/2006/relationships/image" Target="../media/image20.jpg"/><Relationship Id="rId4" Type="http://schemas.openxmlformats.org/officeDocument/2006/relationships/notesSlide" Target="../notesSlides/notesSlide44.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6.m4a"/><Relationship Id="rId1" Type="http://schemas.microsoft.com/office/2007/relationships/media" Target="../media/media46.m4a"/><Relationship Id="rId6" Type="http://schemas.openxmlformats.org/officeDocument/2006/relationships/image" Target="../media/image2.png"/><Relationship Id="rId5" Type="http://schemas.openxmlformats.org/officeDocument/2006/relationships/image" Target="../media/image21.jpeg"/><Relationship Id="rId4" Type="http://schemas.openxmlformats.org/officeDocument/2006/relationships/notesSlide" Target="../notesSlides/notesSlide45.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7.m4a"/><Relationship Id="rId1" Type="http://schemas.microsoft.com/office/2007/relationships/media" Target="../media/media47.m4a"/><Relationship Id="rId5" Type="http://schemas.openxmlformats.org/officeDocument/2006/relationships/image" Target="../media/image2.png"/><Relationship Id="rId4" Type="http://schemas.openxmlformats.org/officeDocument/2006/relationships/notesSlide" Target="../notesSlides/notesSlide46.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48.m4a"/><Relationship Id="rId1" Type="http://schemas.microsoft.com/office/2007/relationships/media" Target="../media/media48.m4a"/><Relationship Id="rId6" Type="http://schemas.microsoft.com/office/2007/relationships/hdphoto" Target="../media/hdphoto5.wdp"/><Relationship Id="rId5" Type="http://schemas.openxmlformats.org/officeDocument/2006/relationships/image" Target="../media/image22.png"/><Relationship Id="rId4" Type="http://schemas.openxmlformats.org/officeDocument/2006/relationships/notesSlide" Target="../notesSlides/notesSlide4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3.jp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2.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10631" y="225011"/>
            <a:ext cx="9001462" cy="1672369"/>
          </a:xfrm>
        </p:spPr>
        <p:txBody>
          <a:bodyPr>
            <a:normAutofit/>
          </a:bodyPr>
          <a:lstStyle/>
          <a:p>
            <a:r>
              <a:rPr lang="en-NZ" sz="8800" i="1" cap="none" dirty="0">
                <a:latin typeface="Bradley Hand ITC" panose="03070402050302030203" pitchFamily="66" charset="0"/>
              </a:rPr>
              <a:t>Hear Our Voices</a:t>
            </a:r>
          </a:p>
        </p:txBody>
      </p:sp>
      <p:sp>
        <p:nvSpPr>
          <p:cNvPr id="3" name="Subtitle 2"/>
          <p:cNvSpPr>
            <a:spLocks noGrp="1"/>
          </p:cNvSpPr>
          <p:nvPr>
            <p:ph type="subTitle" idx="1"/>
          </p:nvPr>
        </p:nvSpPr>
        <p:spPr>
          <a:xfrm>
            <a:off x="1410631" y="1897380"/>
            <a:ext cx="9001462" cy="2454812"/>
          </a:xfrm>
        </p:spPr>
        <p:txBody>
          <a:bodyPr>
            <a:normAutofit fontScale="32500" lnSpcReduction="20000"/>
          </a:bodyPr>
          <a:lstStyle/>
          <a:p>
            <a:r>
              <a:rPr lang="en-NZ" sz="8000" dirty="0"/>
              <a:t>Reflections on being parented by grandparents</a:t>
            </a:r>
          </a:p>
          <a:p>
            <a:endParaRPr lang="en-NZ" dirty="0"/>
          </a:p>
          <a:p>
            <a:r>
              <a:rPr lang="en-NZ" sz="7400" dirty="0"/>
              <a:t>Sharon Lee  M.Ed.</a:t>
            </a:r>
          </a:p>
          <a:p>
            <a:r>
              <a:rPr lang="en-NZ" sz="7400" dirty="0"/>
              <a:t>Researcher</a:t>
            </a:r>
          </a:p>
          <a:p>
            <a:r>
              <a:rPr lang="en-NZ" sz="7400" dirty="0"/>
              <a:t>Waikato University</a:t>
            </a:r>
          </a:p>
          <a:p>
            <a:endParaRPr lang="en-NZ" dirty="0"/>
          </a:p>
        </p:txBody>
      </p:sp>
      <p:sp>
        <p:nvSpPr>
          <p:cNvPr id="4" name="Subtitle 2"/>
          <p:cNvSpPr txBox="1">
            <a:spLocks/>
          </p:cNvSpPr>
          <p:nvPr/>
        </p:nvSpPr>
        <p:spPr>
          <a:xfrm>
            <a:off x="1694916" y="4791930"/>
            <a:ext cx="9001462" cy="1655762"/>
          </a:xfrm>
          <a:prstGeom prst="rect">
            <a:avLst/>
          </a:prstGeom>
        </p:spPr>
        <p:txBody>
          <a:bodyPr vert="horz" lIns="91440" tIns="45720" rIns="91440" bIns="45720" rtlCol="0">
            <a:normAutofit/>
          </a:bodyPr>
          <a:lstStyle>
            <a:lvl1pPr marL="0" indent="0" algn="ctr" defTabSz="914400" rtl="0" eaLnBrk="1" latinLnBrk="0" hangingPunct="1">
              <a:lnSpc>
                <a:spcPct val="120000"/>
              </a:lnSpc>
              <a:spcBef>
                <a:spcPts val="1000"/>
              </a:spcBef>
              <a:buFont typeface="Arial" panose="020B0604020202020204" pitchFamily="34" charset="0"/>
              <a:buNone/>
              <a:defRPr sz="2400" kern="1200">
                <a:solidFill>
                  <a:schemeClr val="tx1"/>
                </a:solidFill>
                <a:effectLst>
                  <a:outerShdw blurRad="50800" dist="38100" dir="2700000" algn="tl" rotWithShape="0">
                    <a:srgbClr val="000000">
                      <a:alpha val="48000"/>
                    </a:srgbClr>
                  </a:outerShdw>
                </a:effectLst>
                <a:latin typeface="+mn-lt"/>
                <a:ea typeface="+mn-ea"/>
                <a:cs typeface="+mn-cs"/>
              </a:defRPr>
            </a:lvl1pPr>
            <a:lvl2pPr marL="457200" indent="0" algn="ctr" defTabSz="914400" rtl="0" eaLnBrk="1" latinLnBrk="0" hangingPunct="1">
              <a:lnSpc>
                <a:spcPct val="120000"/>
              </a:lnSpc>
              <a:spcBef>
                <a:spcPts val="500"/>
              </a:spcBef>
              <a:buFont typeface="Arial" panose="020B0604020202020204" pitchFamily="34" charset="0"/>
              <a:buNone/>
              <a:defRPr sz="2000" kern="1200">
                <a:solidFill>
                  <a:schemeClr val="tx1"/>
                </a:solidFill>
                <a:effectLst>
                  <a:outerShdw blurRad="50800" dist="38100" dir="2700000" algn="tl" rotWithShape="0">
                    <a:srgbClr val="000000">
                      <a:alpha val="48000"/>
                    </a:srgbClr>
                  </a:outerShdw>
                </a:effectLst>
                <a:latin typeface="+mn-lt"/>
                <a:ea typeface="+mn-ea"/>
                <a:cs typeface="+mn-cs"/>
              </a:defRPr>
            </a:lvl2pPr>
            <a:lvl3pPr marL="914400" indent="0" algn="ctr" defTabSz="914400" rtl="0" eaLnBrk="1" latinLnBrk="0" hangingPunct="1">
              <a:lnSpc>
                <a:spcPct val="120000"/>
              </a:lnSpc>
              <a:spcBef>
                <a:spcPts val="500"/>
              </a:spcBef>
              <a:buFont typeface="Arial" panose="020B0604020202020204" pitchFamily="34" charset="0"/>
              <a:buNone/>
              <a:defRPr sz="18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371600" indent="0" algn="ctr" defTabSz="914400" rtl="0" eaLnBrk="1" latinLnBrk="0" hangingPunct="1">
              <a:lnSpc>
                <a:spcPct val="120000"/>
              </a:lnSpc>
              <a:spcBef>
                <a:spcPts val="500"/>
              </a:spcBef>
              <a:buFont typeface="Arial" panose="020B0604020202020204" pitchFamily="34" charset="0"/>
              <a:buNone/>
              <a:defRPr sz="1600" kern="1200">
                <a:solidFill>
                  <a:schemeClr val="tx1"/>
                </a:solidFill>
                <a:effectLst>
                  <a:outerShdw blurRad="50800" dist="38100" dir="2700000" algn="tl" rotWithShape="0">
                    <a:srgbClr val="000000">
                      <a:alpha val="48000"/>
                    </a:srgbClr>
                  </a:outerShdw>
                </a:effectLst>
                <a:latin typeface="+mn-lt"/>
                <a:ea typeface="+mn-ea"/>
                <a:cs typeface="+mn-cs"/>
              </a:defRPr>
            </a:lvl4pPr>
            <a:lvl5pPr marL="1828800" indent="0" algn="ctr" defTabSz="914400" rtl="0" eaLnBrk="1" latinLnBrk="0" hangingPunct="1">
              <a:lnSpc>
                <a:spcPct val="120000"/>
              </a:lnSpc>
              <a:spcBef>
                <a:spcPts val="500"/>
              </a:spcBef>
              <a:buFont typeface="Arial" panose="020B0604020202020204" pitchFamily="34" charset="0"/>
              <a:buNone/>
              <a:defRPr sz="16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286000" indent="0" algn="ctr" defTabSz="914400" rtl="0" eaLnBrk="1" latinLnBrk="0" hangingPunct="1">
              <a:lnSpc>
                <a:spcPct val="120000"/>
              </a:lnSpc>
              <a:spcBef>
                <a:spcPts val="500"/>
              </a:spcBef>
              <a:buFont typeface="Arial" panose="020B0604020202020204" pitchFamily="34" charset="0"/>
              <a:buNone/>
              <a:defRPr sz="16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743200" indent="0" algn="ctr" defTabSz="914400" rtl="0" eaLnBrk="1" latinLnBrk="0" hangingPunct="1">
              <a:lnSpc>
                <a:spcPct val="120000"/>
              </a:lnSpc>
              <a:spcBef>
                <a:spcPts val="500"/>
              </a:spcBef>
              <a:buFont typeface="Arial" panose="020B0604020202020204" pitchFamily="34" charset="0"/>
              <a:buNone/>
              <a:defRPr sz="16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200400" indent="0" algn="ctr" defTabSz="914400" rtl="0" eaLnBrk="1" latinLnBrk="0" hangingPunct="1">
              <a:lnSpc>
                <a:spcPct val="120000"/>
              </a:lnSpc>
              <a:spcBef>
                <a:spcPts val="500"/>
              </a:spcBef>
              <a:buFont typeface="Arial" panose="020B0604020202020204" pitchFamily="34" charset="0"/>
              <a:buNone/>
              <a:defRPr sz="16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657600" indent="0" algn="ctr" defTabSz="914400" rtl="0" eaLnBrk="1" latinLnBrk="0" hangingPunct="1">
              <a:lnSpc>
                <a:spcPct val="120000"/>
              </a:lnSpc>
              <a:spcBef>
                <a:spcPts val="500"/>
              </a:spcBef>
              <a:buFont typeface="Arial" panose="020B0604020202020204" pitchFamily="34" charset="0"/>
              <a:buNone/>
              <a:defRPr sz="16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r>
              <a:rPr lang="en-NZ" sz="1400" dirty="0"/>
              <a:t>7 September 2016</a:t>
            </a:r>
          </a:p>
          <a:p>
            <a:r>
              <a:rPr lang="en-NZ" sz="1400" dirty="0"/>
              <a:t>Grandparents Raising Grandchildren Trust NZ</a:t>
            </a:r>
          </a:p>
          <a:p>
            <a:r>
              <a:rPr lang="en-NZ" sz="1400" dirty="0"/>
              <a:t>4</a:t>
            </a:r>
            <a:r>
              <a:rPr lang="en-NZ" sz="1400" baseline="30000" dirty="0"/>
              <a:t>th</a:t>
            </a:r>
            <a:r>
              <a:rPr lang="en-NZ" sz="1400" dirty="0"/>
              <a:t> National Caregivers and Members Summit 2016</a:t>
            </a:r>
          </a:p>
          <a:p>
            <a:endParaRPr lang="en-NZ" dirty="0"/>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066359275"/>
      </p:ext>
    </p:extLst>
  </p:cSld>
  <p:clrMapOvr>
    <a:masterClrMapping/>
  </p:clrMapOvr>
  <mc:AlternateContent xmlns:mc="http://schemas.openxmlformats.org/markup-compatibility/2006" xmlns:p14="http://schemas.microsoft.com/office/powerpoint/2010/main">
    <mc:Choice Requires="p14">
      <p:transition p14:dur="0" advTm="7469"/>
    </mc:Choice>
    <mc:Fallback xmlns="">
      <p:transition advTm="74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6" presetClass="emph" presetSubtype="0" fill="hold" grpId="0" nodeType="withEffect">
                                  <p:stCondLst>
                                    <p:cond delay="0"/>
                                  </p:stCondLst>
                                  <p:childTnLst>
                                    <p:animScale>
                                      <p:cBhvr>
                                        <p:cTn id="8" dur="2750" fill="hold"/>
                                        <p:tgtEl>
                                          <p:spTgt spid="2"/>
                                        </p:tgtEl>
                                      </p:cBhvr>
                                      <p:by x="150000" y="150000"/>
                                    </p:animScale>
                                  </p:childTnLst>
                                </p:cTn>
                              </p:par>
                              <p:par>
                                <p:cTn id="9" presetID="42" presetClass="entr" presetSubtype="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anim calcmode="lin" valueType="num">
                                      <p:cBhvr>
                                        <p:cTn id="12"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2000" fill="hold"/>
                                        <p:tgtEl>
                                          <p:spTgt spid="3">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2000"/>
                                        <p:tgtEl>
                                          <p:spTgt spid="3">
                                            <p:txEl>
                                              <p:pRg st="2" end="2"/>
                                            </p:txEl>
                                          </p:spTgt>
                                        </p:tgtEl>
                                      </p:cBhvr>
                                    </p:animEffect>
                                    <p:anim calcmode="lin" valueType="num">
                                      <p:cBhvr>
                                        <p:cTn id="17"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8" dur="2000" fill="hold"/>
                                        <p:tgtEl>
                                          <p:spTgt spid="3">
                                            <p:txEl>
                                              <p:pRg st="2" end="2"/>
                                            </p:txEl>
                                          </p:spTgt>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2000"/>
                                        <p:tgtEl>
                                          <p:spTgt spid="3">
                                            <p:txEl>
                                              <p:pRg st="3" end="3"/>
                                            </p:txEl>
                                          </p:spTgt>
                                        </p:tgtEl>
                                      </p:cBhvr>
                                    </p:animEffect>
                                    <p:anim calcmode="lin" valueType="num">
                                      <p:cBhvr>
                                        <p:cTn id="22"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2000" fill="hold"/>
                                        <p:tgtEl>
                                          <p:spTgt spid="3">
                                            <p:txEl>
                                              <p:pRg st="3" end="3"/>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2000"/>
                                        <p:tgtEl>
                                          <p:spTgt spid="3">
                                            <p:txEl>
                                              <p:pRg st="4" end="4"/>
                                            </p:txEl>
                                          </p:spTgt>
                                        </p:tgtEl>
                                      </p:cBhvr>
                                    </p:animEffect>
                                    <p:anim calcmode="lin" valueType="num">
                                      <p:cBhvr>
                                        <p:cTn id="27"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42" presetClass="entr" presetSubtype="0" fill="hold" nodeType="after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fade">
                                      <p:cBhvr>
                                        <p:cTn id="32" dur="1000"/>
                                        <p:tgtEl>
                                          <p:spTgt spid="4">
                                            <p:txEl>
                                              <p:pRg st="0" end="0"/>
                                            </p:txEl>
                                          </p:spTgt>
                                        </p:tgtEl>
                                      </p:cBhvr>
                                    </p:animEffect>
                                    <p:anim calcmode="lin" valueType="num">
                                      <p:cBhvr>
                                        <p:cTn id="3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35" fill="hold">
                            <p:stCondLst>
                              <p:cond delay="3750"/>
                            </p:stCondLst>
                            <p:childTnLst>
                              <p:par>
                                <p:cTn id="36" presetID="42" presetClass="entr" presetSubtype="0" fill="hold" nodeType="afterEffect">
                                  <p:stCondLst>
                                    <p:cond delay="0"/>
                                  </p:stCondLst>
                                  <p:childTnLst>
                                    <p:set>
                                      <p:cBhvr>
                                        <p:cTn id="37" dur="1" fill="hold">
                                          <p:stCondLst>
                                            <p:cond delay="0"/>
                                          </p:stCondLst>
                                        </p:cTn>
                                        <p:tgtEl>
                                          <p:spTgt spid="4">
                                            <p:txEl>
                                              <p:pRg st="1" end="1"/>
                                            </p:txEl>
                                          </p:spTgt>
                                        </p:tgtEl>
                                        <p:attrNameLst>
                                          <p:attrName>style.visibility</p:attrName>
                                        </p:attrNameLst>
                                      </p:cBhvr>
                                      <p:to>
                                        <p:strVal val="visible"/>
                                      </p:to>
                                    </p:set>
                                    <p:animEffect transition="in" filter="fade">
                                      <p:cBhvr>
                                        <p:cTn id="38" dur="1000"/>
                                        <p:tgtEl>
                                          <p:spTgt spid="4">
                                            <p:txEl>
                                              <p:pRg st="1" end="1"/>
                                            </p:txEl>
                                          </p:spTgt>
                                        </p:tgtEl>
                                      </p:cBhvr>
                                    </p:animEffect>
                                    <p:anim calcmode="lin" valueType="num">
                                      <p:cBhvr>
                                        <p:cTn id="39"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40"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par>
                          <p:cTn id="41" fill="hold">
                            <p:stCondLst>
                              <p:cond delay="4750"/>
                            </p:stCondLst>
                            <p:childTnLst>
                              <p:par>
                                <p:cTn id="42" presetID="42" presetClass="entr" presetSubtype="0" fill="hold" nodeType="afterEffect">
                                  <p:stCondLst>
                                    <p:cond delay="0"/>
                                  </p:stCondLst>
                                  <p:childTnLst>
                                    <p:set>
                                      <p:cBhvr>
                                        <p:cTn id="43" dur="1" fill="hold">
                                          <p:stCondLst>
                                            <p:cond delay="0"/>
                                          </p:stCondLst>
                                        </p:cTn>
                                        <p:tgtEl>
                                          <p:spTgt spid="4">
                                            <p:txEl>
                                              <p:pRg st="2" end="2"/>
                                            </p:txEl>
                                          </p:spTgt>
                                        </p:tgtEl>
                                        <p:attrNameLst>
                                          <p:attrName>style.visibility</p:attrName>
                                        </p:attrNameLst>
                                      </p:cBhvr>
                                      <p:to>
                                        <p:strVal val="visible"/>
                                      </p:to>
                                    </p:set>
                                    <p:animEffect transition="in" filter="fade">
                                      <p:cBhvr>
                                        <p:cTn id="44" dur="1000"/>
                                        <p:tgtEl>
                                          <p:spTgt spid="4">
                                            <p:txEl>
                                              <p:pRg st="2" end="2"/>
                                            </p:txEl>
                                          </p:spTgt>
                                        </p:tgtEl>
                                      </p:cBhvr>
                                    </p:animEffect>
                                    <p:anim calcmode="lin" valueType="num">
                                      <p:cBhvr>
                                        <p:cTn id="4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4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7" fill="hold" display="0">
                  <p:stCondLst>
                    <p:cond delay="indefinite"/>
                  </p:stCondLst>
                  <p:endCondLst>
                    <p:cond evt="onStopAudio" delay="0">
                      <p:tgtEl>
                        <p:sldTgt/>
                      </p:tgtEl>
                    </p:cond>
                  </p:endCondLst>
                </p:cTn>
                <p:tgtEl>
                  <p:spTgt spid="7"/>
                </p:tgtEl>
              </p:cMediaNode>
            </p:audio>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978" y="1276815"/>
            <a:ext cx="10353762" cy="1329225"/>
          </a:xfrm>
        </p:spPr>
        <p:txBody>
          <a:bodyPr>
            <a:noAutofit/>
          </a:bodyPr>
          <a:lstStyle/>
          <a:p>
            <a:pPr marL="0" indent="0">
              <a:buNone/>
            </a:pPr>
            <a:r>
              <a:rPr lang="en-US" sz="2800" dirty="0">
                <a:effectLst/>
                <a:latin typeface="Arial" panose="020B0604020202020204" pitchFamily="34" charset="0"/>
                <a:cs typeface="Arial" panose="020B0604020202020204" pitchFamily="34" charset="0"/>
              </a:rPr>
              <a:t>“Grandparents need to be given credit for what they’re doing. People say that raising their grandchildren is their job – it’s NOT!”</a:t>
            </a:r>
            <a:endParaRPr lang="en-NZ" sz="2800" dirty="0">
              <a:effectLst/>
              <a:latin typeface="Arial" panose="020B0604020202020204" pitchFamily="34" charset="0"/>
              <a:cs typeface="Arial" panose="020B0604020202020204" pitchFamily="34" charset="0"/>
            </a:endParaRPr>
          </a:p>
          <a:p>
            <a:pPr>
              <a:buClr>
                <a:schemeClr val="bg1"/>
              </a:buClr>
            </a:pPr>
            <a:endParaRPr lang="en-NZ" sz="2400"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740978" y="3445427"/>
            <a:ext cx="10353762"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Clr>
                <a:schemeClr val="bg1"/>
              </a:buClr>
              <a:buNone/>
            </a:pPr>
            <a:r>
              <a:rPr lang="en-NZ" sz="2800" dirty="0">
                <a:effectLst/>
                <a:latin typeface="Arial" panose="020B0604020202020204" pitchFamily="34" charset="0"/>
                <a:cs typeface="Arial" panose="020B0604020202020204" pitchFamily="34" charset="0"/>
              </a:rPr>
              <a:t>“I do believe that when grandparents are given that chance to raise their grandchildren, they do their best – it’s not for everyone – it’s not easy.”</a:t>
            </a:r>
          </a:p>
          <a:p>
            <a:pPr>
              <a:buClr>
                <a:schemeClr val="bg1"/>
              </a:buClr>
            </a:pPr>
            <a:endParaRPr lang="en-NZ" sz="2800" dirty="0">
              <a:effectLst/>
              <a:latin typeface="Arial" panose="020B0604020202020204" pitchFamily="34" charset="0"/>
              <a:cs typeface="Arial" panose="020B0604020202020204" pitchFamily="34" charset="0"/>
            </a:endParaRPr>
          </a:p>
          <a:p>
            <a:pPr>
              <a:buClr>
                <a:schemeClr val="bg1"/>
              </a:buClr>
            </a:pPr>
            <a:endParaRPr lang="en-NZ" sz="2800" dirty="0">
              <a:latin typeface="Arial" panose="020B0604020202020204" pitchFamily="34" charset="0"/>
              <a:cs typeface="Arial" panose="020B0604020202020204" pitchFamily="34" charset="0"/>
            </a:endParaRPr>
          </a:p>
        </p:txBody>
      </p:sp>
      <p:sp>
        <p:nvSpPr>
          <p:cNvPr id="4" name="TextBox 3"/>
          <p:cNvSpPr txBox="1"/>
          <p:nvPr/>
        </p:nvSpPr>
        <p:spPr>
          <a:xfrm>
            <a:off x="841210" y="501162"/>
            <a:ext cx="4082482" cy="369332"/>
          </a:xfrm>
          <a:prstGeom prst="rect">
            <a:avLst/>
          </a:prstGeom>
          <a:noFill/>
        </p:spPr>
        <p:txBody>
          <a:bodyPr wrap="square" rtlCol="0">
            <a:spAutoFit/>
          </a:bodyPr>
          <a:lstStyle/>
          <a:p>
            <a:r>
              <a:rPr lang="en-NZ" dirty="0">
                <a:solidFill>
                  <a:schemeClr val="tx2"/>
                </a:solidFill>
              </a:rPr>
              <a:t>Acknowledgment and Respect</a:t>
            </a:r>
          </a:p>
        </p:txBody>
      </p:sp>
      <p:sp>
        <p:nvSpPr>
          <p:cNvPr id="5" name="Oval 4"/>
          <p:cNvSpPr/>
          <p:nvPr/>
        </p:nvSpPr>
        <p:spPr>
          <a:xfrm>
            <a:off x="11790484" y="6409593"/>
            <a:ext cx="246185" cy="26376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NZ"/>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465787925"/>
      </p:ext>
    </p:extLst>
  </p:cSld>
  <p:clrMapOvr>
    <a:masterClrMapping/>
  </p:clrMapOvr>
  <mc:AlternateContent xmlns:mc="http://schemas.openxmlformats.org/markup-compatibility/2006" xmlns:p14="http://schemas.microsoft.com/office/powerpoint/2010/main">
    <mc:Choice Requires="p14">
      <p:transition spd="slow" p14:dur="2000" advTm="16226"/>
    </mc:Choice>
    <mc:Fallback xmlns="">
      <p:transition spd="slow" advTm="162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6500"/>
                                        <p:tgtEl>
                                          <p:spTgt spid="3">
                                            <p:txEl>
                                              <p:pRg st="0" end="0"/>
                                            </p:txEl>
                                          </p:spTgt>
                                        </p:tgtEl>
                                      </p:cBhvr>
                                    </p:animEffect>
                                    <p:anim calcmode="lin" valueType="num">
                                      <p:cBhvr>
                                        <p:cTn id="11" dur="6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6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6501"/>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7000"/>
                                        <p:tgtEl>
                                          <p:spTgt spid="6">
                                            <p:txEl>
                                              <p:pRg st="0" end="0"/>
                                            </p:txEl>
                                          </p:spTgt>
                                        </p:tgtEl>
                                      </p:cBhvr>
                                    </p:animEffect>
                                    <p:anim calcmode="lin" valueType="num">
                                      <p:cBhvr>
                                        <p:cTn id="17" dur="7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7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3" grpId="0" build="p"/>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3055" y="784446"/>
            <a:ext cx="10353762" cy="1329225"/>
          </a:xfrm>
        </p:spPr>
        <p:txBody>
          <a:bodyPr>
            <a:noAutofit/>
          </a:bodyPr>
          <a:lstStyle/>
          <a:p>
            <a:pPr marL="0" indent="0">
              <a:buClr>
                <a:schemeClr val="bg1"/>
              </a:buClr>
              <a:buNone/>
            </a:pPr>
            <a:r>
              <a:rPr lang="en-NZ" sz="2800" dirty="0">
                <a:effectLst/>
                <a:latin typeface="Arial" panose="020B0604020202020204" pitchFamily="34" charset="0"/>
                <a:cs typeface="Arial" panose="020B0604020202020204" pitchFamily="34" charset="0"/>
              </a:rPr>
              <a:t>“Just because your parent has the name ‘parent’ doesn’t mean they’re parenting!” </a:t>
            </a:r>
          </a:p>
          <a:p>
            <a:pPr>
              <a:buClr>
                <a:schemeClr val="bg1"/>
              </a:buClr>
            </a:pPr>
            <a:endParaRPr lang="en-NZ" sz="2800"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653055" y="2465364"/>
            <a:ext cx="10353762"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2800" dirty="0">
                <a:effectLst/>
                <a:latin typeface="Arial" panose="020B0604020202020204" pitchFamily="34" charset="0"/>
                <a:cs typeface="Arial" panose="020B0604020202020204" pitchFamily="34" charset="0"/>
              </a:rPr>
              <a:t>“Grandparents [raising grandchildren] should have full recognition for their role… Even though they are your grandparents – they actually are your parents.”</a:t>
            </a:r>
          </a:p>
          <a:p>
            <a:pPr>
              <a:buClr>
                <a:schemeClr val="bg1"/>
              </a:buClr>
            </a:pPr>
            <a:endParaRPr lang="en-NZ" sz="2800" dirty="0">
              <a:latin typeface="Arial" panose="020B0604020202020204" pitchFamily="34" charset="0"/>
              <a:cs typeface="Arial" panose="020B0604020202020204" pitchFamily="34" charset="0"/>
            </a:endParaRPr>
          </a:p>
        </p:txBody>
      </p:sp>
      <p:sp>
        <p:nvSpPr>
          <p:cNvPr id="7" name="Content Placeholder 2"/>
          <p:cNvSpPr txBox="1">
            <a:spLocks/>
          </p:cNvSpPr>
          <p:nvPr/>
        </p:nvSpPr>
        <p:spPr>
          <a:xfrm>
            <a:off x="709286" y="4778678"/>
            <a:ext cx="10297531" cy="775716"/>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Clr>
                <a:schemeClr val="bg1"/>
              </a:buClr>
              <a:buNone/>
            </a:pPr>
            <a:r>
              <a:rPr lang="en-NZ" sz="2800" dirty="0">
                <a:effectLst/>
                <a:latin typeface="Arial" panose="020B0604020202020204" pitchFamily="34" charset="0"/>
                <a:cs typeface="Arial" panose="020B0604020202020204" pitchFamily="34" charset="0"/>
              </a:rPr>
              <a:t>“It works well if your grandparents are basically just taking a parental role.”</a:t>
            </a:r>
          </a:p>
          <a:p>
            <a:pPr>
              <a:buClr>
                <a:schemeClr val="bg1"/>
              </a:buClr>
            </a:pPr>
            <a:endParaRPr lang="en-NZ" sz="2800" dirty="0">
              <a:effectLst/>
              <a:latin typeface="Arial" panose="020B0604020202020204" pitchFamily="34" charset="0"/>
              <a:cs typeface="Arial" panose="020B0604020202020204" pitchFamily="34" charset="0"/>
            </a:endParaRPr>
          </a:p>
          <a:p>
            <a:pPr>
              <a:buClr>
                <a:schemeClr val="bg1"/>
              </a:buClr>
            </a:pPr>
            <a:endParaRPr lang="en-NZ" sz="2800" dirty="0">
              <a:latin typeface="Arial" panose="020B0604020202020204" pitchFamily="34" charset="0"/>
              <a:cs typeface="Arial" panose="020B0604020202020204" pitchFamily="34" charset="0"/>
            </a:endParaRPr>
          </a:p>
        </p:txBody>
      </p:sp>
      <p:sp>
        <p:nvSpPr>
          <p:cNvPr id="5" name="TextBox 4"/>
          <p:cNvSpPr txBox="1"/>
          <p:nvPr/>
        </p:nvSpPr>
        <p:spPr>
          <a:xfrm>
            <a:off x="653055" y="175846"/>
            <a:ext cx="4082482" cy="369332"/>
          </a:xfrm>
          <a:prstGeom prst="rect">
            <a:avLst/>
          </a:prstGeom>
          <a:noFill/>
        </p:spPr>
        <p:txBody>
          <a:bodyPr wrap="square" rtlCol="0">
            <a:spAutoFit/>
          </a:bodyPr>
          <a:lstStyle/>
          <a:p>
            <a:r>
              <a:rPr lang="en-NZ" dirty="0">
                <a:solidFill>
                  <a:schemeClr val="tx2"/>
                </a:solidFill>
              </a:rPr>
              <a:t>Our grandparents are our parents</a:t>
            </a:r>
          </a:p>
        </p:txBody>
      </p:sp>
      <p:sp>
        <p:nvSpPr>
          <p:cNvPr id="8" name="Oval 7"/>
          <p:cNvSpPr/>
          <p:nvPr/>
        </p:nvSpPr>
        <p:spPr>
          <a:xfrm>
            <a:off x="11790484" y="6409593"/>
            <a:ext cx="246185" cy="26376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NZ"/>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133730834"/>
      </p:ext>
    </p:extLst>
  </p:cSld>
  <p:clrMapOvr>
    <a:masterClrMapping/>
  </p:clrMapOvr>
  <mc:AlternateContent xmlns:mc="http://schemas.openxmlformats.org/markup-compatibility/2006" xmlns:p14="http://schemas.microsoft.com/office/powerpoint/2010/main">
    <mc:Choice Requires="p14">
      <p:transition spd="slow" p14:dur="2000" advTm="19635"/>
    </mc:Choice>
    <mc:Fallback xmlns="">
      <p:transition spd="slow" advTm="196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3500"/>
                                        <p:tgtEl>
                                          <p:spTgt spid="3">
                                            <p:txEl>
                                              <p:pRg st="0" end="0"/>
                                            </p:txEl>
                                          </p:spTgt>
                                        </p:tgtEl>
                                      </p:cBhvr>
                                    </p:animEffect>
                                    <p:anim calcmode="lin" valueType="num">
                                      <p:cBhvr>
                                        <p:cTn id="11" dur="3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3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3501"/>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4000"/>
                                        <p:tgtEl>
                                          <p:spTgt spid="6">
                                            <p:txEl>
                                              <p:pRg st="0" end="0"/>
                                            </p:txEl>
                                          </p:spTgt>
                                        </p:tgtEl>
                                      </p:cBhvr>
                                    </p:animEffect>
                                    <p:anim calcmode="lin" valueType="num">
                                      <p:cBhvr>
                                        <p:cTn id="17" dur="4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4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19" fill="hold">
                            <p:stCondLst>
                              <p:cond delay="7501"/>
                            </p:stCondLst>
                            <p:childTnLst>
                              <p:par>
                                <p:cTn id="20" presetID="42" presetClass="entr" presetSubtype="0" fill="hold" grpId="0" nodeType="after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3500"/>
                                        <p:tgtEl>
                                          <p:spTgt spid="7">
                                            <p:txEl>
                                              <p:pRg st="0" end="0"/>
                                            </p:txEl>
                                          </p:spTgt>
                                        </p:tgtEl>
                                      </p:cBhvr>
                                    </p:animEffect>
                                    <p:anim calcmode="lin" valueType="num">
                                      <p:cBhvr>
                                        <p:cTn id="23" dur="3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4" dur="3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5" fill="hold" display="0">
                  <p:stCondLst>
                    <p:cond delay="indefinite"/>
                  </p:stCondLst>
                  <p:endCondLst>
                    <p:cond evt="onStopAudio" delay="0">
                      <p:tgtEl>
                        <p:sldTgt/>
                      </p:tgtEl>
                    </p:cond>
                  </p:endCondLst>
                </p:cTn>
                <p:tgtEl>
                  <p:spTgt spid="2"/>
                </p:tgtEl>
              </p:cMediaNode>
            </p:audio>
          </p:childTnLst>
        </p:cTn>
      </p:par>
    </p:tnLst>
    <p:bldLst>
      <p:bldP spid="3" grpId="0" build="p"/>
      <p:bldP spid="6" grpId="0" build="p"/>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978" y="1276815"/>
            <a:ext cx="10353762" cy="1329225"/>
          </a:xfrm>
        </p:spPr>
        <p:txBody>
          <a:bodyPr>
            <a:noAutofit/>
          </a:bodyPr>
          <a:lstStyle/>
          <a:p>
            <a:pPr marL="0" indent="0">
              <a:buClr>
                <a:schemeClr val="bg1"/>
              </a:buClr>
              <a:buNone/>
            </a:pPr>
            <a:r>
              <a:rPr lang="en-NZ" sz="2800" dirty="0">
                <a:effectLst/>
                <a:latin typeface="Arial" panose="020B0604020202020204" pitchFamily="34" charset="0"/>
                <a:cs typeface="Arial" panose="020B0604020202020204" pitchFamily="34" charset="0"/>
              </a:rPr>
              <a:t>“The values I’ve learned from my Nan, like strong work ethics, have been so useful for me already in my life. I think this has been passed down from our ancestors.”</a:t>
            </a:r>
          </a:p>
          <a:p>
            <a:pPr>
              <a:buClr>
                <a:schemeClr val="bg1"/>
              </a:buClr>
            </a:pPr>
            <a:endParaRPr lang="en-NZ" sz="2800"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740978" y="3589327"/>
            <a:ext cx="10353762" cy="111901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2800" dirty="0">
                <a:effectLst/>
                <a:latin typeface="Arial" panose="020B0604020202020204" pitchFamily="34" charset="0"/>
                <a:cs typeface="Arial" panose="020B0604020202020204" pitchFamily="34" charset="0"/>
              </a:rPr>
              <a:t>“They’ve got the life experience and wisdom – you learn so much about life that you couldn’t get from your parents.”</a:t>
            </a:r>
          </a:p>
          <a:p>
            <a:pPr>
              <a:buClr>
                <a:schemeClr val="bg1"/>
              </a:buClr>
            </a:pPr>
            <a:endParaRPr lang="en-NZ" sz="2800" dirty="0">
              <a:latin typeface="Arial" panose="020B0604020202020204" pitchFamily="34" charset="0"/>
              <a:cs typeface="Arial" panose="020B0604020202020204" pitchFamily="34" charset="0"/>
            </a:endParaRPr>
          </a:p>
        </p:txBody>
      </p:sp>
      <p:sp>
        <p:nvSpPr>
          <p:cNvPr id="4" name="TextBox 3"/>
          <p:cNvSpPr txBox="1"/>
          <p:nvPr/>
        </p:nvSpPr>
        <p:spPr>
          <a:xfrm>
            <a:off x="841210" y="501162"/>
            <a:ext cx="4082482" cy="369332"/>
          </a:xfrm>
          <a:prstGeom prst="rect">
            <a:avLst/>
          </a:prstGeom>
          <a:noFill/>
        </p:spPr>
        <p:txBody>
          <a:bodyPr wrap="square" rtlCol="0">
            <a:spAutoFit/>
          </a:bodyPr>
          <a:lstStyle/>
          <a:p>
            <a:r>
              <a:rPr lang="en-NZ" dirty="0">
                <a:solidFill>
                  <a:schemeClr val="tx2"/>
                </a:solidFill>
              </a:rPr>
              <a:t>Grandparent’s wisdom</a:t>
            </a:r>
          </a:p>
        </p:txBody>
      </p:sp>
      <p:sp>
        <p:nvSpPr>
          <p:cNvPr id="5" name="Oval 4"/>
          <p:cNvSpPr/>
          <p:nvPr/>
        </p:nvSpPr>
        <p:spPr>
          <a:xfrm>
            <a:off x="11790484" y="6409593"/>
            <a:ext cx="246185" cy="26376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NZ"/>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373225720"/>
      </p:ext>
    </p:extLst>
  </p:cSld>
  <p:clrMapOvr>
    <a:masterClrMapping/>
  </p:clrMapOvr>
  <mc:AlternateContent xmlns:mc="http://schemas.openxmlformats.org/markup-compatibility/2006" xmlns:p14="http://schemas.microsoft.com/office/powerpoint/2010/main">
    <mc:Choice Requires="p14">
      <p:transition spd="slow" p14:dur="2000" advTm="13236"/>
    </mc:Choice>
    <mc:Fallback xmlns="">
      <p:transition spd="slow" advTm="132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10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0"/>
                                        <p:tgtEl>
                                          <p:spTgt spid="3">
                                            <p:txEl>
                                              <p:pRg st="0" end="0"/>
                                            </p:txEl>
                                          </p:spTgt>
                                        </p:tgtEl>
                                      </p:cBhvr>
                                    </p:animEffect>
                                    <p:anim calcmode="lin" valueType="num">
                                      <p:cBhvr>
                                        <p:cTn id="11" dur="10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10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11001"/>
                            </p:stCondLst>
                            <p:childTnLst>
                              <p:par>
                                <p:cTn id="14" presetID="42" presetClass="entr" presetSubtype="0" fill="hold" grpId="0" nodeType="afterEffect">
                                  <p:stCondLst>
                                    <p:cond delay="100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7000"/>
                                        <p:tgtEl>
                                          <p:spTgt spid="6">
                                            <p:txEl>
                                              <p:pRg st="0" end="0"/>
                                            </p:txEl>
                                          </p:spTgt>
                                        </p:tgtEl>
                                      </p:cBhvr>
                                    </p:animEffect>
                                    <p:anim calcmode="lin" valueType="num">
                                      <p:cBhvr>
                                        <p:cTn id="17" dur="7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7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3" grpId="0" build="p"/>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1848" y="1318093"/>
            <a:ext cx="10353762" cy="1329225"/>
          </a:xfrm>
        </p:spPr>
        <p:txBody>
          <a:bodyPr>
            <a:normAutofit/>
          </a:bodyPr>
          <a:lstStyle/>
          <a:p>
            <a:pPr marL="0" indent="0">
              <a:buNone/>
            </a:pPr>
            <a:r>
              <a:rPr lang="en-NZ" sz="2800" dirty="0">
                <a:effectLst/>
                <a:latin typeface="Arial" panose="020B0604020202020204" pitchFamily="34" charset="0"/>
                <a:cs typeface="Arial" panose="020B0604020202020204" pitchFamily="34" charset="0"/>
              </a:rPr>
              <a:t>“I </a:t>
            </a:r>
            <a:r>
              <a:rPr lang="en-NZ" sz="2800" dirty="0" err="1">
                <a:effectLst/>
                <a:latin typeface="Arial" panose="020B0604020202020204" pitchFamily="34" charset="0"/>
                <a:cs typeface="Arial" panose="020B0604020202020204" pitchFamily="34" charset="0"/>
              </a:rPr>
              <a:t>kinda</a:t>
            </a:r>
            <a:r>
              <a:rPr lang="en-NZ" sz="2800" dirty="0">
                <a:effectLst/>
                <a:latin typeface="Arial" panose="020B0604020202020204" pitchFamily="34" charset="0"/>
                <a:cs typeface="Arial" panose="020B0604020202020204" pitchFamily="34" charset="0"/>
              </a:rPr>
              <a:t> used to feel bad…I feel like a bit of a burden, sometimes.” </a:t>
            </a:r>
          </a:p>
          <a:p>
            <a:pPr>
              <a:buClr>
                <a:schemeClr val="bg1"/>
              </a:buClr>
            </a:pPr>
            <a:endParaRPr lang="en-NZ" sz="2800"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661848" y="2970642"/>
            <a:ext cx="10353762" cy="111901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2800" dirty="0">
                <a:effectLst/>
                <a:latin typeface="Arial" panose="020B0604020202020204" pitchFamily="34" charset="0"/>
                <a:cs typeface="Arial" panose="020B0604020202020204" pitchFamily="34" charset="0"/>
              </a:rPr>
              <a:t>“I have always had an awareness of the burden and stress for my grandparents through taking on the parenting of me.”</a:t>
            </a:r>
          </a:p>
          <a:p>
            <a:pPr>
              <a:buClr>
                <a:schemeClr val="bg1"/>
              </a:buClr>
            </a:pPr>
            <a:endParaRPr lang="en-NZ" sz="2800" dirty="0">
              <a:latin typeface="Arial" panose="020B0604020202020204" pitchFamily="34" charset="0"/>
              <a:cs typeface="Arial" panose="020B0604020202020204" pitchFamily="34" charset="0"/>
            </a:endParaRPr>
          </a:p>
        </p:txBody>
      </p:sp>
      <p:sp>
        <p:nvSpPr>
          <p:cNvPr id="4" name="TextBox 3"/>
          <p:cNvSpPr txBox="1"/>
          <p:nvPr/>
        </p:nvSpPr>
        <p:spPr>
          <a:xfrm>
            <a:off x="841210" y="431038"/>
            <a:ext cx="4082482" cy="369332"/>
          </a:xfrm>
          <a:prstGeom prst="rect">
            <a:avLst/>
          </a:prstGeom>
          <a:noFill/>
        </p:spPr>
        <p:txBody>
          <a:bodyPr wrap="square" rtlCol="0">
            <a:spAutoFit/>
          </a:bodyPr>
          <a:lstStyle/>
          <a:p>
            <a:r>
              <a:rPr lang="en-NZ" dirty="0">
                <a:solidFill>
                  <a:schemeClr val="tx2"/>
                </a:solidFill>
              </a:rPr>
              <a:t>Am I a burden?</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4013844910"/>
      </p:ext>
    </p:extLst>
  </p:cSld>
  <p:clrMapOvr>
    <a:masterClrMapping/>
  </p:clrMapOvr>
  <mc:AlternateContent xmlns:mc="http://schemas.openxmlformats.org/markup-compatibility/2006" xmlns:p14="http://schemas.microsoft.com/office/powerpoint/2010/main">
    <mc:Choice Requires="p14">
      <p:transition spd="slow" p14:dur="2000" advTm="12499"/>
    </mc:Choice>
    <mc:Fallback xmlns="">
      <p:transition spd="slow" advTm="124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0"/>
                                        <p:tgtEl>
                                          <p:spTgt spid="3">
                                            <p:txEl>
                                              <p:pRg st="0" end="0"/>
                                            </p:txEl>
                                          </p:spTgt>
                                        </p:tgtEl>
                                      </p:cBhvr>
                                    </p:animEffect>
                                    <p:anim calcmode="lin" valueType="num">
                                      <p:cBhvr>
                                        <p:cTn id="11"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5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5001"/>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7000"/>
                                        <p:tgtEl>
                                          <p:spTgt spid="6">
                                            <p:txEl>
                                              <p:pRg st="0" end="0"/>
                                            </p:txEl>
                                          </p:spTgt>
                                        </p:tgtEl>
                                      </p:cBhvr>
                                    </p:animEffect>
                                    <p:anim calcmode="lin" valueType="num">
                                      <p:cBhvr>
                                        <p:cTn id="17" dur="7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7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3" grpId="0" build="p"/>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960786" y="1411223"/>
            <a:ext cx="10297531" cy="775716"/>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2800" dirty="0">
                <a:effectLst/>
                <a:latin typeface="Arial" panose="020B0604020202020204" pitchFamily="34" charset="0"/>
                <a:cs typeface="Arial" panose="020B0604020202020204" pitchFamily="34" charset="0"/>
              </a:rPr>
              <a:t>“The worst thing for me is my guilt towards how I treated them and that I caused them heaps of health issues and stress…it was so unnecessary. Even if it was ‘normal’ teenage rebellion, it doesn’t make it right!”</a:t>
            </a:r>
          </a:p>
          <a:p>
            <a:pPr>
              <a:buClr>
                <a:schemeClr val="bg1"/>
              </a:buClr>
            </a:pPr>
            <a:endParaRPr lang="en-NZ" sz="2800" dirty="0">
              <a:latin typeface="Arial" panose="020B0604020202020204" pitchFamily="34" charset="0"/>
              <a:cs typeface="Arial" panose="020B0604020202020204" pitchFamily="34" charset="0"/>
            </a:endParaRPr>
          </a:p>
        </p:txBody>
      </p:sp>
      <p:pic>
        <p:nvPicPr>
          <p:cNvPr id="2" name="Picture 1" descr="Ryanjc11 - willam bradford, and johnathan edwards"/>
          <p:cNvPicPr>
            <a:picLocks noChangeAspect="1"/>
          </p:cNvPicPr>
          <p:nvPr/>
        </p:nvPicPr>
        <p:blipFill>
          <a:blip r:embed="rId5">
            <a:clrChange>
              <a:clrFrom>
                <a:srgbClr val="FFFFFF"/>
              </a:clrFrom>
              <a:clrTo>
                <a:srgbClr val="FFFFFF">
                  <a:alpha val="0"/>
                </a:srgbClr>
              </a:clrTo>
            </a:clrChange>
          </a:blip>
          <a:stretch>
            <a:fillRect/>
          </a:stretch>
        </p:blipFill>
        <p:spPr>
          <a:xfrm>
            <a:off x="4372338" y="3254111"/>
            <a:ext cx="3474426" cy="3462845"/>
          </a:xfrm>
          <a:prstGeom prst="rect">
            <a:avLst/>
          </a:prstGeom>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055104291"/>
      </p:ext>
    </p:extLst>
  </p:cSld>
  <p:clrMapOvr>
    <a:masterClrMapping/>
  </p:clrMapOvr>
  <mc:AlternateContent xmlns:mc="http://schemas.openxmlformats.org/markup-compatibility/2006" xmlns:p14="http://schemas.microsoft.com/office/powerpoint/2010/main">
    <mc:Choice Requires="p14">
      <p:transition spd="slow" p14:dur="2000" advTm="13886"/>
    </mc:Choice>
    <mc:Fallback xmlns="">
      <p:transition spd="slow" advTm="138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7500"/>
                                        <p:tgtEl>
                                          <p:spTgt spid="7">
                                            <p:txEl>
                                              <p:pRg st="0" end="0"/>
                                            </p:txEl>
                                          </p:spTgt>
                                        </p:tgtEl>
                                      </p:cBhvr>
                                    </p:animEffect>
                                    <p:anim calcmode="lin" valueType="num">
                                      <p:cBhvr>
                                        <p:cTn id="11" dur="7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2" dur="7500" fill="hold"/>
                                        <p:tgtEl>
                                          <p:spTgt spid="7">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250"/>
                                        <p:tgtEl>
                                          <p:spTgt spid="2"/>
                                        </p:tgtEl>
                                      </p:cBhvr>
                                    </p:animEffect>
                                    <p:anim calcmode="lin" valueType="num">
                                      <p:cBhvr>
                                        <p:cTn id="16" dur="7250" fill="hold"/>
                                        <p:tgtEl>
                                          <p:spTgt spid="2"/>
                                        </p:tgtEl>
                                        <p:attrNameLst>
                                          <p:attrName>ppt_x</p:attrName>
                                        </p:attrNameLst>
                                      </p:cBhvr>
                                      <p:tavLst>
                                        <p:tav tm="0">
                                          <p:val>
                                            <p:strVal val="#ppt_x"/>
                                          </p:val>
                                        </p:tav>
                                        <p:tav tm="100000">
                                          <p:val>
                                            <p:strVal val="#ppt_x"/>
                                          </p:val>
                                        </p:tav>
                                      </p:tavLst>
                                    </p:anim>
                                    <p:anim calcmode="lin" valueType="num">
                                      <p:cBhvr>
                                        <p:cTn id="17" dur="7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8" fill="hold" display="0">
                  <p:stCondLst>
                    <p:cond delay="indefinite"/>
                  </p:stCondLst>
                  <p:endCondLst>
                    <p:cond evt="onStopAudio" delay="0">
                      <p:tgtEl>
                        <p:sldTgt/>
                      </p:tgtEl>
                    </p:cond>
                  </p:endCondLst>
                </p:cTn>
                <p:tgtEl>
                  <p:spTgt spid="3"/>
                </p:tgtEl>
              </p:cMediaNode>
            </p:audio>
          </p:childTnLst>
        </p:cTn>
      </p:par>
    </p:tnLst>
    <p:bldLst>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9109" y="544370"/>
            <a:ext cx="10353762" cy="1329225"/>
          </a:xfrm>
        </p:spPr>
        <p:txBody>
          <a:bodyPr>
            <a:noAutofit/>
          </a:bodyPr>
          <a:lstStyle/>
          <a:p>
            <a:pPr marL="0" indent="0">
              <a:buNone/>
            </a:pPr>
            <a:r>
              <a:rPr lang="en-NZ" sz="2800" dirty="0">
                <a:effectLst/>
                <a:latin typeface="Arial" panose="020B0604020202020204" pitchFamily="34" charset="0"/>
                <a:cs typeface="Arial" panose="020B0604020202020204" pitchFamily="34" charset="0"/>
              </a:rPr>
              <a:t>“Due to the lack of support and funding, retiring is not an option for my Nan. I’m just kind of ashamed about this – it’s not like I’ve got two younger parents earning incomes.”</a:t>
            </a:r>
          </a:p>
          <a:p>
            <a:pPr>
              <a:buClr>
                <a:schemeClr val="bg1"/>
              </a:buClr>
            </a:pPr>
            <a:endParaRPr lang="en-NZ" sz="2800"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759109" y="2742042"/>
            <a:ext cx="10353762"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Clr>
                <a:schemeClr val="bg1"/>
              </a:buClr>
              <a:buNone/>
            </a:pPr>
            <a:r>
              <a:rPr lang="en-NZ" sz="2800" dirty="0">
                <a:effectLst/>
                <a:latin typeface="Arial" panose="020B0604020202020204" pitchFamily="34" charset="0"/>
                <a:cs typeface="Arial" panose="020B0604020202020204" pitchFamily="34" charset="0"/>
              </a:rPr>
              <a:t>“We do need to take into consideration today that grandparents do give up their retirement for their grandchildren – it’s very common in New Zealand.”</a:t>
            </a:r>
          </a:p>
          <a:p>
            <a:pPr>
              <a:buClr>
                <a:schemeClr val="bg1"/>
              </a:buClr>
            </a:pPr>
            <a:endParaRPr lang="en-NZ" sz="2800" dirty="0">
              <a:effectLst/>
              <a:latin typeface="Arial" panose="020B0604020202020204" pitchFamily="34" charset="0"/>
              <a:cs typeface="Arial" panose="020B0604020202020204" pitchFamily="34" charset="0"/>
            </a:endParaRPr>
          </a:p>
          <a:p>
            <a:pPr>
              <a:buClr>
                <a:schemeClr val="bg1"/>
              </a:buClr>
            </a:pPr>
            <a:endParaRPr lang="en-NZ" sz="2800" dirty="0">
              <a:latin typeface="Arial" panose="020B0604020202020204" pitchFamily="34" charset="0"/>
              <a:cs typeface="Arial" panose="020B0604020202020204" pitchFamily="34" charset="0"/>
            </a:endParaRPr>
          </a:p>
        </p:txBody>
      </p:sp>
      <p:sp>
        <p:nvSpPr>
          <p:cNvPr id="4" name="Oval 3"/>
          <p:cNvSpPr/>
          <p:nvPr/>
        </p:nvSpPr>
        <p:spPr>
          <a:xfrm>
            <a:off x="11790484" y="6409593"/>
            <a:ext cx="246185" cy="26376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NZ"/>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52076230"/>
      </p:ext>
    </p:extLst>
  </p:cSld>
  <p:clrMapOvr>
    <a:masterClrMapping/>
  </p:clrMapOvr>
  <mc:AlternateContent xmlns:mc="http://schemas.openxmlformats.org/markup-compatibility/2006" xmlns:p14="http://schemas.microsoft.com/office/powerpoint/2010/main">
    <mc:Choice Requires="p14">
      <p:transition spd="slow" p14:dur="2000" advTm="21942"/>
    </mc:Choice>
    <mc:Fallback xmlns="">
      <p:transition spd="slow" advTm="219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1000"/>
                                        <p:tgtEl>
                                          <p:spTgt spid="3">
                                            <p:txEl>
                                              <p:pRg st="0" end="0"/>
                                            </p:txEl>
                                          </p:spTgt>
                                        </p:tgtEl>
                                      </p:cBhvr>
                                    </p:animEffect>
                                    <p:anim calcmode="lin" valueType="num">
                                      <p:cBhvr>
                                        <p:cTn id="11" dur="1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1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11001"/>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9000"/>
                                        <p:tgtEl>
                                          <p:spTgt spid="6">
                                            <p:txEl>
                                              <p:pRg st="0" end="0"/>
                                            </p:txEl>
                                          </p:spTgt>
                                        </p:tgtEl>
                                      </p:cBhvr>
                                    </p:animEffect>
                                    <p:anim calcmode="lin" valueType="num">
                                      <p:cBhvr>
                                        <p:cTn id="17" dur="9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9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3" grpId="0" build="p"/>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email">
            <a:duotone>
              <a:schemeClr val="bg2">
                <a:shade val="45000"/>
                <a:satMod val="135000"/>
              </a:schemeClr>
              <a:prstClr val="white"/>
            </a:duotone>
            <a:extLst>
              <a:ext uri="{BEBA8EAE-BF5A-486C-A8C5-ECC9F3942E4B}">
                <a14:imgProps xmlns:a14="http://schemas.microsoft.com/office/drawing/2010/main">
                  <a14:imgLayer r:embed="rId6">
                    <a14:imgEffect>
                      <a14:artisticPaintStrokes trans="28000"/>
                    </a14:imgEffect>
                  </a14:imgLayer>
                </a14:imgProps>
              </a:ext>
              <a:ext uri="{28A0092B-C50C-407E-A947-70E740481C1C}">
                <a14:useLocalDpi xmlns:a14="http://schemas.microsoft.com/office/drawing/2010/main"/>
              </a:ext>
            </a:extLst>
          </a:blip>
          <a:stretch>
            <a:fillRect/>
          </a:stretch>
        </p:blipFill>
        <p:spPr>
          <a:xfrm>
            <a:off x="8865907" y="3202048"/>
            <a:ext cx="1649693" cy="2474896"/>
          </a:xfrm>
          <a:prstGeom prst="ellipse">
            <a:avLst/>
          </a:prstGeom>
        </p:spPr>
      </p:pic>
      <p:sp>
        <p:nvSpPr>
          <p:cNvPr id="3" name="Content Placeholder 2"/>
          <p:cNvSpPr>
            <a:spLocks noGrp="1"/>
          </p:cNvSpPr>
          <p:nvPr>
            <p:ph idx="1"/>
          </p:nvPr>
        </p:nvSpPr>
        <p:spPr>
          <a:xfrm>
            <a:off x="740978" y="1276815"/>
            <a:ext cx="880307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“A lot of the time I find Gran can’t do quite as active things – she was 55 when I was born and no spring chicken!” </a:t>
            </a:r>
          </a:p>
          <a:p>
            <a:pPr>
              <a:buClr>
                <a:schemeClr val="bg1"/>
              </a:buClr>
            </a:pPr>
            <a:endParaRPr lang="en-NZ" sz="3200"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740978" y="4015796"/>
            <a:ext cx="7850572" cy="111901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3200" dirty="0">
                <a:effectLst/>
                <a:latin typeface="Arial" panose="020B0604020202020204" pitchFamily="34" charset="0"/>
                <a:cs typeface="Arial" panose="020B0604020202020204" pitchFamily="34" charset="0"/>
              </a:rPr>
              <a:t>“When you’re older, you’re tired and your bones ache.”</a:t>
            </a:r>
          </a:p>
          <a:p>
            <a:pPr>
              <a:buClr>
                <a:schemeClr val="bg1"/>
              </a:buClr>
            </a:pPr>
            <a:endParaRPr lang="en-NZ" sz="3200" dirty="0">
              <a:latin typeface="Arial" panose="020B0604020202020204" pitchFamily="34" charset="0"/>
              <a:cs typeface="Arial" panose="020B0604020202020204" pitchFamily="34" charset="0"/>
            </a:endParaRPr>
          </a:p>
        </p:txBody>
      </p:sp>
      <p:sp>
        <p:nvSpPr>
          <p:cNvPr id="4" name="TextBox 3"/>
          <p:cNvSpPr txBox="1"/>
          <p:nvPr/>
        </p:nvSpPr>
        <p:spPr>
          <a:xfrm>
            <a:off x="841210" y="501162"/>
            <a:ext cx="4759490" cy="369332"/>
          </a:xfrm>
          <a:prstGeom prst="rect">
            <a:avLst/>
          </a:prstGeom>
          <a:noFill/>
        </p:spPr>
        <p:txBody>
          <a:bodyPr wrap="square" rtlCol="0">
            <a:spAutoFit/>
          </a:bodyPr>
          <a:lstStyle/>
          <a:p>
            <a:r>
              <a:rPr lang="en-NZ" dirty="0">
                <a:solidFill>
                  <a:schemeClr val="tx2"/>
                </a:solidFill>
              </a:rPr>
              <a:t>Grandparents age, health and vulnerability</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468640266"/>
      </p:ext>
    </p:extLst>
  </p:cSld>
  <p:clrMapOvr>
    <a:masterClrMapping/>
  </p:clrMapOvr>
  <mc:AlternateContent xmlns:mc="http://schemas.openxmlformats.org/markup-compatibility/2006" xmlns:p14="http://schemas.microsoft.com/office/powerpoint/2010/main">
    <mc:Choice Requires="p14">
      <p:transition spd="slow" p14:dur="2000" advTm="10075"/>
    </mc:Choice>
    <mc:Fallback xmlns="">
      <p:transition spd="slow" advTm="100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500"/>
                                        <p:tgtEl>
                                          <p:spTgt spid="3">
                                            <p:txEl>
                                              <p:pRg st="0" end="0"/>
                                            </p:txEl>
                                          </p:spTgt>
                                        </p:tgtEl>
                                      </p:cBhvr>
                                    </p:animEffect>
                                    <p:anim calcmode="lin" valueType="num">
                                      <p:cBhvr>
                                        <p:cTn id="11" dur="5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5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5501"/>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4000"/>
                                        <p:tgtEl>
                                          <p:spTgt spid="6">
                                            <p:txEl>
                                              <p:pRg st="0" end="0"/>
                                            </p:txEl>
                                          </p:spTgt>
                                        </p:tgtEl>
                                      </p:cBhvr>
                                    </p:animEffect>
                                    <p:anim calcmode="lin" valueType="num">
                                      <p:cBhvr>
                                        <p:cTn id="17" dur="4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4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5"/>
                </p:tgtEl>
              </p:cMediaNode>
            </p:audio>
          </p:childTnLst>
        </p:cTn>
      </p:par>
    </p:tnLst>
    <p:bldLst>
      <p:bldP spid="3" grpId="0" build="p"/>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978" y="1276815"/>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“Since I’ve grown up and gotten over myself a bit, it’s WOW!, she’s a strong lady. She does all this as a daily routine. No grandparent should go through what [she] has gone through and does go through. For her to keep pushing on every day, the way she lives and the way everything is – is truly amazing. She is God’s gift, that’s as simple as I can put it.”</a:t>
            </a:r>
          </a:p>
          <a:p>
            <a:pPr>
              <a:buClr>
                <a:schemeClr val="bg1"/>
              </a:buClr>
            </a:pPr>
            <a:endParaRPr lang="en-NZ" sz="3200" dirty="0">
              <a:latin typeface="Arial" panose="020B0604020202020204" pitchFamily="34" charset="0"/>
              <a:cs typeface="Arial" panose="020B0604020202020204" pitchFamily="34" charset="0"/>
            </a:endParaRPr>
          </a:p>
        </p:txBody>
      </p:sp>
      <p:sp>
        <p:nvSpPr>
          <p:cNvPr id="4" name="Oval 3"/>
          <p:cNvSpPr/>
          <p:nvPr/>
        </p:nvSpPr>
        <p:spPr>
          <a:xfrm>
            <a:off x="11790484" y="6409593"/>
            <a:ext cx="246185" cy="26376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NZ"/>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911522486"/>
      </p:ext>
    </p:extLst>
  </p:cSld>
  <p:clrMapOvr>
    <a:masterClrMapping/>
  </p:clrMapOvr>
  <mc:AlternateContent xmlns:mc="http://schemas.openxmlformats.org/markup-compatibility/2006" xmlns:p14="http://schemas.microsoft.com/office/powerpoint/2010/main">
    <mc:Choice Requires="p14">
      <p:transition spd="slow" p14:dur="2000" advTm="21013"/>
    </mc:Choice>
    <mc:Fallback xmlns="">
      <p:transition spd="slow" advTm="210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9750"/>
                                        <p:tgtEl>
                                          <p:spTgt spid="3">
                                            <p:txEl>
                                              <p:pRg st="0" end="0"/>
                                            </p:txEl>
                                          </p:spTgt>
                                        </p:tgtEl>
                                      </p:cBhvr>
                                    </p:animEffect>
                                    <p:anim calcmode="lin" valueType="num">
                                      <p:cBhvr>
                                        <p:cTn id="11" dur="9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978" y="1276815"/>
            <a:ext cx="10353762" cy="1329225"/>
          </a:xfrm>
        </p:spPr>
        <p:txBody>
          <a:bodyPr>
            <a:noAutofit/>
          </a:bodyPr>
          <a:lstStyle/>
          <a:p>
            <a:pPr marL="0" indent="0">
              <a:buNone/>
            </a:pPr>
            <a:r>
              <a:rPr lang="en-NZ" sz="2800" dirty="0">
                <a:effectLst/>
                <a:latin typeface="Arial" panose="020B0604020202020204" pitchFamily="34" charset="0"/>
                <a:cs typeface="Arial" panose="020B0604020202020204" pitchFamily="34" charset="0"/>
              </a:rPr>
              <a:t>“Knowing as a child “Oh no, we can’t afford this, we can’t do this because of our circumstances” – I really noticed the difference in relation to a lot of other children.” </a:t>
            </a:r>
          </a:p>
          <a:p>
            <a:pPr>
              <a:buClr>
                <a:schemeClr val="bg1"/>
              </a:buClr>
            </a:pPr>
            <a:endParaRPr lang="en-NZ" sz="2800"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740978" y="3637392"/>
            <a:ext cx="10353762" cy="1119012"/>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2800" dirty="0">
                <a:effectLst/>
                <a:latin typeface="Arial" panose="020B0604020202020204" pitchFamily="34" charset="0"/>
                <a:cs typeface="Arial" panose="020B0604020202020204" pitchFamily="34" charset="0"/>
              </a:rPr>
              <a:t>“I was thinking about day-day finances a lot more, I didn’t want to ask for things because I knew we couldn’t afford them.” </a:t>
            </a:r>
          </a:p>
          <a:p>
            <a:pPr>
              <a:buClr>
                <a:schemeClr val="bg1"/>
              </a:buClr>
            </a:pPr>
            <a:endParaRPr lang="en-NZ" sz="2400" dirty="0">
              <a:latin typeface="Arial" panose="020B0604020202020204" pitchFamily="34" charset="0"/>
              <a:cs typeface="Arial" panose="020B0604020202020204" pitchFamily="34" charset="0"/>
            </a:endParaRPr>
          </a:p>
        </p:txBody>
      </p:sp>
      <p:sp>
        <p:nvSpPr>
          <p:cNvPr id="4" name="TextBox 3"/>
          <p:cNvSpPr txBox="1"/>
          <p:nvPr/>
        </p:nvSpPr>
        <p:spPr>
          <a:xfrm>
            <a:off x="841210" y="501162"/>
            <a:ext cx="4082482" cy="369332"/>
          </a:xfrm>
          <a:prstGeom prst="rect">
            <a:avLst/>
          </a:prstGeom>
          <a:noFill/>
        </p:spPr>
        <p:txBody>
          <a:bodyPr wrap="square" rtlCol="0">
            <a:spAutoFit/>
          </a:bodyPr>
          <a:lstStyle/>
          <a:p>
            <a:r>
              <a:rPr lang="en-NZ" dirty="0">
                <a:solidFill>
                  <a:schemeClr val="tx2"/>
                </a:solidFill>
              </a:rPr>
              <a:t>Financial awareness</a:t>
            </a:r>
          </a:p>
        </p:txBody>
      </p:sp>
      <p:pic>
        <p:nvPicPr>
          <p:cNvPr id="7" name="Picture 6" descr="New Zealand money | Flickr - Photo Sharing!"/>
          <p:cNvPicPr>
            <a:picLocks noChangeAspect="1"/>
          </p:cNvPicPr>
          <p:nvPr/>
        </p:nvPicPr>
        <p:blipFill>
          <a:blip r:embed="rId5" cstate="email">
            <a:clrChange>
              <a:clrFrom>
                <a:srgbClr val="101113"/>
              </a:clrFrom>
              <a:clrTo>
                <a:srgbClr val="101113">
                  <a:alpha val="0"/>
                </a:srgbClr>
              </a:clrTo>
            </a:clrChange>
            <a:extLst>
              <a:ext uri="{28A0092B-C50C-407E-A947-70E740481C1C}">
                <a14:useLocalDpi xmlns:a14="http://schemas.microsoft.com/office/drawing/2010/main"/>
              </a:ext>
            </a:extLst>
          </a:blip>
          <a:stretch>
            <a:fillRect/>
          </a:stretch>
        </p:blipFill>
        <p:spPr>
          <a:xfrm>
            <a:off x="9166293" y="4756404"/>
            <a:ext cx="2719755" cy="2039816"/>
          </a:xfrm>
          <a:prstGeom prst="rect">
            <a:avLst/>
          </a:prstGeo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796536405"/>
      </p:ext>
    </p:extLst>
  </p:cSld>
  <p:clrMapOvr>
    <a:masterClrMapping/>
  </p:clrMapOvr>
  <mc:AlternateContent xmlns:mc="http://schemas.openxmlformats.org/markup-compatibility/2006" xmlns:p14="http://schemas.microsoft.com/office/powerpoint/2010/main">
    <mc:Choice Requires="p14">
      <p:transition spd="slow" p14:dur="2000" advTm="18588"/>
    </mc:Choice>
    <mc:Fallback xmlns="">
      <p:transition spd="slow" advTm="185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250"/>
                                        <p:tgtEl>
                                          <p:spTgt spid="3">
                                            <p:txEl>
                                              <p:pRg st="0" end="0"/>
                                            </p:txEl>
                                          </p:spTgt>
                                        </p:tgtEl>
                                      </p:cBhvr>
                                    </p:animEffect>
                                    <p:anim calcmode="lin" valueType="num">
                                      <p:cBhvr>
                                        <p:cTn id="11" dur="5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5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5251"/>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3000"/>
                                        <p:tgtEl>
                                          <p:spTgt spid="6">
                                            <p:txEl>
                                              <p:pRg st="0" end="0"/>
                                            </p:txEl>
                                          </p:spTgt>
                                        </p:tgtEl>
                                      </p:cBhvr>
                                    </p:animEffect>
                                    <p:anim calcmode="lin" valueType="num">
                                      <p:cBhvr>
                                        <p:cTn id="17" dur="3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3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3" grpId="0" build="p"/>
      <p:bldP spid="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110255" y="1103313"/>
            <a:ext cx="10353762" cy="1329225"/>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Font typeface="Arial" panose="020B0604020202020204" pitchFamily="34" charset="0"/>
              <a:buNone/>
            </a:pPr>
            <a:r>
              <a:rPr lang="en-NZ" sz="3200" dirty="0">
                <a:effectLst/>
                <a:latin typeface="Arial" panose="020B0604020202020204" pitchFamily="34" charset="0"/>
                <a:cs typeface="Arial" panose="020B0604020202020204" pitchFamily="34" charset="0"/>
              </a:rPr>
              <a:t>“I know the incredible stress of budgeting down to the last five dollars and being aware of how much – there’s the mental pressure on my Gran knowing that – about what other children my age have because of the availability of money, and what I don’t have because of the lack of money.” </a:t>
            </a:r>
          </a:p>
          <a:p>
            <a:pPr>
              <a:buClr>
                <a:schemeClr val="bg1"/>
              </a:buClr>
            </a:pPr>
            <a:endParaRPr lang="en-NZ" sz="3200" dirty="0">
              <a:latin typeface="Arial" panose="020B0604020202020204" pitchFamily="34" charset="0"/>
              <a:cs typeface="Arial" panose="020B060402020202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872344668"/>
      </p:ext>
    </p:extLst>
  </p:cSld>
  <p:clrMapOvr>
    <a:masterClrMapping/>
  </p:clrMapOvr>
  <mc:AlternateContent xmlns:mc="http://schemas.openxmlformats.org/markup-compatibility/2006" xmlns:p14="http://schemas.microsoft.com/office/powerpoint/2010/main">
    <mc:Choice Requires="p14">
      <p:transition spd="slow" p14:dur="2000" advTm="16591"/>
    </mc:Choice>
    <mc:Fallback xmlns="">
      <p:transition spd="slow" advTm="165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13000"/>
                                        <p:tgtEl>
                                          <p:spTgt spid="4">
                                            <p:txEl>
                                              <p:pRg st="0" end="0"/>
                                            </p:txEl>
                                          </p:spTgt>
                                        </p:tgtEl>
                                      </p:cBhvr>
                                    </p:animEffect>
                                    <p:anim calcmode="lin" valueType="num">
                                      <p:cBhvr>
                                        <p:cTn id="11" dur="13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2" dur="13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1210" y="1381346"/>
            <a:ext cx="10353762" cy="1329225"/>
          </a:xfrm>
        </p:spPr>
        <p:txBody>
          <a:bodyPr>
            <a:noAutofit/>
          </a:bodyPr>
          <a:lstStyle/>
          <a:p>
            <a:pPr marL="0" indent="0">
              <a:buNone/>
            </a:pPr>
            <a:r>
              <a:rPr lang="en-US" sz="3200" dirty="0">
                <a:effectLst/>
                <a:latin typeface="Arial" panose="020B0604020202020204" pitchFamily="34" charset="0"/>
                <a:cs typeface="Arial" panose="020B0604020202020204" pitchFamily="34" charset="0"/>
              </a:rPr>
              <a:t>“I wouldn’t be who I am today without my Grandparents – nothing would be the same. I wouldn’t even be here, I’d probably be dead.”</a:t>
            </a:r>
            <a:endParaRPr lang="en-NZ" sz="3200" dirty="0">
              <a:effectLst/>
              <a:latin typeface="Arial" panose="020B0604020202020204" pitchFamily="34" charset="0"/>
              <a:cs typeface="Arial" panose="020B0604020202020204" pitchFamily="34" charset="0"/>
            </a:endParaRPr>
          </a:p>
        </p:txBody>
      </p:sp>
      <p:sp>
        <p:nvSpPr>
          <p:cNvPr id="2" name="TextBox 1"/>
          <p:cNvSpPr txBox="1"/>
          <p:nvPr/>
        </p:nvSpPr>
        <p:spPr>
          <a:xfrm>
            <a:off x="841210" y="501162"/>
            <a:ext cx="4082482" cy="369332"/>
          </a:xfrm>
          <a:prstGeom prst="rect">
            <a:avLst/>
          </a:prstGeom>
          <a:noFill/>
        </p:spPr>
        <p:txBody>
          <a:bodyPr wrap="square" rtlCol="0">
            <a:spAutoFit/>
          </a:bodyPr>
          <a:lstStyle/>
          <a:p>
            <a:r>
              <a:rPr lang="en-NZ" dirty="0">
                <a:solidFill>
                  <a:schemeClr val="tx2"/>
                </a:solidFill>
              </a:rPr>
              <a:t>Gratitude and appreciation</a:t>
            </a:r>
          </a:p>
        </p:txBody>
      </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340186485"/>
      </p:ext>
    </p:extLst>
  </p:cSld>
  <p:clrMapOvr>
    <a:masterClrMapping/>
  </p:clrMapOvr>
  <mc:AlternateContent xmlns:mc="http://schemas.openxmlformats.org/markup-compatibility/2006" xmlns:p14="http://schemas.microsoft.com/office/powerpoint/2010/main">
    <mc:Choice Requires="p14">
      <p:transition p14:dur="0" advTm="8211"/>
    </mc:Choice>
    <mc:Fallback xmlns="">
      <p:transition advTm="82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42" presetClass="entr" presetSubtype="0" fill="hold" grpId="0" nodeType="afterEffect">
                                  <p:stCondLst>
                                    <p:cond delay="10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8000"/>
                                        <p:tgtEl>
                                          <p:spTgt spid="3">
                                            <p:txEl>
                                              <p:pRg st="0" end="0"/>
                                            </p:txEl>
                                          </p:spTgt>
                                        </p:tgtEl>
                                      </p:cBhvr>
                                    </p:animEffect>
                                    <p:anim calcmode="lin" valueType="num">
                                      <p:cBhvr>
                                        <p:cTn id="11" dur="8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8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10"/>
                </p:tgtEl>
              </p:cMediaNode>
            </p:audio>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101462" y="714678"/>
            <a:ext cx="8309337" cy="775716"/>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3200" dirty="0">
                <a:effectLst/>
                <a:latin typeface="Arial" panose="020B0604020202020204" pitchFamily="34" charset="0"/>
                <a:cs typeface="Arial" panose="020B0604020202020204" pitchFamily="34" charset="0"/>
              </a:rPr>
              <a:t>“Making do with what you have – I had to appreciate when something was ‘good enough’, rather than upgrading or replacing or buying new all the time, like my peers seemed to do.”</a:t>
            </a:r>
          </a:p>
          <a:p>
            <a:pPr>
              <a:buClr>
                <a:schemeClr val="bg1"/>
              </a:buClr>
            </a:pPr>
            <a:endParaRPr lang="en-NZ" sz="3200"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1101462" y="4456948"/>
            <a:ext cx="10353762" cy="1329225"/>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3200" dirty="0">
                <a:effectLst/>
                <a:latin typeface="Arial" panose="020B0604020202020204" pitchFamily="34" charset="0"/>
                <a:cs typeface="Arial" panose="020B0604020202020204" pitchFamily="34" charset="0"/>
              </a:rPr>
              <a:t>“…I learned not to ask for much or have expectations in this way.” </a:t>
            </a:r>
          </a:p>
          <a:p>
            <a:pPr>
              <a:buClr>
                <a:schemeClr val="bg1"/>
              </a:buClr>
            </a:pPr>
            <a:endParaRPr lang="en-NZ" sz="3200" dirty="0">
              <a:latin typeface="Arial" panose="020B0604020202020204" pitchFamily="34" charset="0"/>
              <a:cs typeface="Arial" panose="020B060402020202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652557517"/>
      </p:ext>
    </p:extLst>
  </p:cSld>
  <p:clrMapOvr>
    <a:masterClrMapping/>
  </p:clrMapOvr>
  <mc:AlternateContent xmlns:mc="http://schemas.openxmlformats.org/markup-compatibility/2006" xmlns:p14="http://schemas.microsoft.com/office/powerpoint/2010/main">
    <mc:Choice Requires="p14">
      <p:transition spd="slow" p14:dur="2000" advTm="14205"/>
    </mc:Choice>
    <mc:Fallback xmlns="">
      <p:transition spd="slow" advTm="142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3750"/>
                                        <p:tgtEl>
                                          <p:spTgt spid="7">
                                            <p:txEl>
                                              <p:pRg st="0" end="0"/>
                                            </p:txEl>
                                          </p:spTgt>
                                        </p:tgtEl>
                                      </p:cBhvr>
                                    </p:animEffect>
                                    <p:anim calcmode="lin" valueType="num">
                                      <p:cBhvr>
                                        <p:cTn id="11" dur="375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2" dur="375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3751"/>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3750"/>
                                        <p:tgtEl>
                                          <p:spTgt spid="6">
                                            <p:txEl>
                                              <p:pRg st="0" end="0"/>
                                            </p:txEl>
                                          </p:spTgt>
                                        </p:tgtEl>
                                      </p:cBhvr>
                                    </p:animEffect>
                                    <p:anim calcmode="lin" valueType="num">
                                      <p:cBhvr>
                                        <p:cTn id="17" dur="3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3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7" grpId="0" build="p"/>
      <p:bldP spid="6"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8224" y="1272757"/>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“Sometimes you have little patches where you feel like you’re missing out on the full kind of family experience - I don’t know, like the idealized nuclear family. I don’t know – it has some pros and cons.” </a:t>
            </a:r>
          </a:p>
          <a:p>
            <a:pPr>
              <a:buClr>
                <a:schemeClr val="bg1"/>
              </a:buClr>
            </a:pPr>
            <a:endParaRPr lang="en-NZ" sz="3200"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688224" y="4333472"/>
            <a:ext cx="10353762"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3200" dirty="0">
                <a:effectLst/>
                <a:latin typeface="Arial" panose="020B0604020202020204" pitchFamily="34" charset="0"/>
                <a:cs typeface="Arial" panose="020B0604020202020204" pitchFamily="34" charset="0"/>
              </a:rPr>
              <a:t>“I can get a bit touchy sometimes around the subject of mums and fathers </a:t>
            </a:r>
            <a:r>
              <a:rPr lang="en-NZ" sz="3200" dirty="0" err="1">
                <a:effectLst/>
                <a:latin typeface="Arial" panose="020B0604020202020204" pitchFamily="34" charset="0"/>
                <a:cs typeface="Arial" panose="020B0604020202020204" pitchFamily="34" charset="0"/>
              </a:rPr>
              <a:t>kinda</a:t>
            </a:r>
            <a:r>
              <a:rPr lang="en-NZ" sz="3200" dirty="0">
                <a:effectLst/>
                <a:latin typeface="Arial" panose="020B0604020202020204" pitchFamily="34" charset="0"/>
                <a:cs typeface="Arial" panose="020B0604020202020204" pitchFamily="34" charset="0"/>
              </a:rPr>
              <a:t> thing…” </a:t>
            </a:r>
          </a:p>
          <a:p>
            <a:pPr>
              <a:buClr>
                <a:schemeClr val="bg1"/>
              </a:buClr>
            </a:pPr>
            <a:endParaRPr lang="en-NZ" sz="3200" dirty="0">
              <a:latin typeface="Arial" panose="020B0604020202020204" pitchFamily="34" charset="0"/>
              <a:cs typeface="Arial" panose="020B0604020202020204" pitchFamily="34" charset="0"/>
            </a:endParaRPr>
          </a:p>
        </p:txBody>
      </p:sp>
      <p:sp>
        <p:nvSpPr>
          <p:cNvPr id="4" name="TextBox 3"/>
          <p:cNvSpPr txBox="1"/>
          <p:nvPr/>
        </p:nvSpPr>
        <p:spPr>
          <a:xfrm>
            <a:off x="841210" y="501162"/>
            <a:ext cx="4082482" cy="369332"/>
          </a:xfrm>
          <a:prstGeom prst="rect">
            <a:avLst/>
          </a:prstGeom>
          <a:noFill/>
        </p:spPr>
        <p:txBody>
          <a:bodyPr wrap="square" rtlCol="0">
            <a:spAutoFit/>
          </a:bodyPr>
          <a:lstStyle/>
          <a:p>
            <a:r>
              <a:rPr lang="en-NZ" dirty="0">
                <a:solidFill>
                  <a:schemeClr val="tx2"/>
                </a:solidFill>
              </a:rPr>
              <a:t>The Lament</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15245746"/>
      </p:ext>
    </p:extLst>
  </p:cSld>
  <p:clrMapOvr>
    <a:masterClrMapping/>
  </p:clrMapOvr>
  <mc:AlternateContent xmlns:mc="http://schemas.openxmlformats.org/markup-compatibility/2006" xmlns:p14="http://schemas.microsoft.com/office/powerpoint/2010/main">
    <mc:Choice Requires="p14">
      <p:transition spd="slow" p14:dur="2000" advTm="16579"/>
    </mc:Choice>
    <mc:Fallback xmlns="">
      <p:transition spd="slow" advTm="165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250"/>
                                        <p:tgtEl>
                                          <p:spTgt spid="3">
                                            <p:txEl>
                                              <p:pRg st="0" end="0"/>
                                            </p:txEl>
                                          </p:spTgt>
                                        </p:tgtEl>
                                      </p:cBhvr>
                                    </p:animEffect>
                                    <p:anim calcmode="lin" valueType="num">
                                      <p:cBhvr>
                                        <p:cTn id="11" dur="7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7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7251"/>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6000"/>
                                        <p:tgtEl>
                                          <p:spTgt spid="6">
                                            <p:txEl>
                                              <p:pRg st="0" end="0"/>
                                            </p:txEl>
                                          </p:spTgt>
                                        </p:tgtEl>
                                      </p:cBhvr>
                                    </p:animEffect>
                                    <p:anim calcmode="lin" valueType="num">
                                      <p:cBhvr>
                                        <p:cTn id="17" dur="6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6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3" grpId="0" build="p"/>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9770" y="415169"/>
            <a:ext cx="10353762" cy="1329225"/>
          </a:xfrm>
        </p:spPr>
        <p:txBody>
          <a:bodyPr>
            <a:noAutofit/>
          </a:bodyPr>
          <a:lstStyle/>
          <a:p>
            <a:pPr marL="0" indent="0">
              <a:buClr>
                <a:schemeClr val="bg1"/>
              </a:buClr>
              <a:buNone/>
            </a:pPr>
            <a:r>
              <a:rPr lang="en-NZ" sz="3200" dirty="0">
                <a:effectLst/>
                <a:latin typeface="Arial" panose="020B0604020202020204" pitchFamily="34" charset="0"/>
                <a:cs typeface="Arial" panose="020B0604020202020204" pitchFamily="34" charset="0"/>
              </a:rPr>
              <a:t>“…Here in </a:t>
            </a:r>
            <a:r>
              <a:rPr lang="en-NZ" sz="3200" dirty="0" err="1">
                <a:effectLst/>
                <a:latin typeface="Arial" panose="020B0604020202020204" pitchFamily="34" charset="0"/>
                <a:cs typeface="Arial" panose="020B0604020202020204" pitchFamily="34" charset="0"/>
              </a:rPr>
              <a:t>Auckland..,it</a:t>
            </a:r>
            <a:r>
              <a:rPr lang="en-NZ" sz="3200" dirty="0">
                <a:effectLst/>
                <a:latin typeface="Arial" panose="020B0604020202020204" pitchFamily="34" charset="0"/>
                <a:cs typeface="Arial" panose="020B0604020202020204" pitchFamily="34" charset="0"/>
              </a:rPr>
              <a:t> seems being parented by your parents is the norm. …in the town I used to live in…. sometimes you stay with your sister, sometimes with your aunty because your mum and dad are in jail and their grandparents are dead. Much worse off than I was – I mean, I had it good, neglect and mental abuse is nothing compared to what they went through.”</a:t>
            </a:r>
          </a:p>
          <a:p>
            <a:pPr marL="0" indent="0">
              <a:buClr>
                <a:schemeClr val="bg1"/>
              </a:buClr>
              <a:buNone/>
            </a:pPr>
            <a:endParaRPr lang="en-NZ" sz="3200" dirty="0">
              <a:latin typeface="Arial" panose="020B0604020202020204" pitchFamily="34" charset="0"/>
              <a:cs typeface="Arial" panose="020B060402020202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927763292"/>
      </p:ext>
    </p:extLst>
  </p:cSld>
  <p:clrMapOvr>
    <a:masterClrMapping/>
  </p:clrMapOvr>
  <mc:AlternateContent xmlns:mc="http://schemas.openxmlformats.org/markup-compatibility/2006" xmlns:p14="http://schemas.microsoft.com/office/powerpoint/2010/main">
    <mc:Choice Requires="p14">
      <p:transition spd="slow" p14:dur="2000" advTm="18812"/>
    </mc:Choice>
    <mc:Fallback xmlns="">
      <p:transition spd="slow" advTm="188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4000"/>
                                        <p:tgtEl>
                                          <p:spTgt spid="3">
                                            <p:txEl>
                                              <p:pRg st="0" end="0"/>
                                            </p:txEl>
                                          </p:spTgt>
                                        </p:tgtEl>
                                      </p:cBhvr>
                                    </p:animEffect>
                                    <p:anim calcmode="lin" valueType="num">
                                      <p:cBhvr>
                                        <p:cTn id="11" dur="14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14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efectos,explosión,color,png,photoscape,photoshop,gimp,recursos,"/>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Effect>
                      <a14:brightnessContrast bright="-40000" contrast="20000"/>
                    </a14:imgEffect>
                  </a14:imgLayer>
                </a14:imgProps>
              </a:ext>
            </a:extLst>
          </a:blip>
          <a:stretch>
            <a:fillRect/>
          </a:stretch>
        </p:blipFill>
        <p:spPr>
          <a:xfrm>
            <a:off x="-1486244" y="0"/>
            <a:ext cx="14827339" cy="7614139"/>
          </a:xfrm>
          <a:prstGeom prst="rect">
            <a:avLst/>
          </a:prstGeom>
        </p:spPr>
      </p:pic>
      <p:sp>
        <p:nvSpPr>
          <p:cNvPr id="3" name="Content Placeholder 2"/>
          <p:cNvSpPr>
            <a:spLocks noGrp="1"/>
          </p:cNvSpPr>
          <p:nvPr>
            <p:ph idx="1"/>
          </p:nvPr>
        </p:nvSpPr>
        <p:spPr>
          <a:xfrm>
            <a:off x="767355" y="283285"/>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“I tell them that I live with my Grandparents and they say “you stay with your Grandparents?!!! What???.” Oh well, if I had a mum and dad to stay with, well definitely I would stay with them – but – I can’t. So I stay with my Grandparents and people’s minds just explode!”</a:t>
            </a:r>
          </a:p>
          <a:p>
            <a:pPr>
              <a:buClr>
                <a:schemeClr val="bg1"/>
              </a:buClr>
            </a:pPr>
            <a:endParaRPr lang="en-NZ" sz="3200" dirty="0">
              <a:latin typeface="Arial" panose="020B0604020202020204" pitchFamily="34" charset="0"/>
              <a:cs typeface="Arial" panose="020B0604020202020204" pitchFamily="34" charset="0"/>
            </a:endParaRPr>
          </a:p>
        </p:txBody>
      </p:sp>
      <p:sp>
        <p:nvSpPr>
          <p:cNvPr id="4" name="Oval 3"/>
          <p:cNvSpPr/>
          <p:nvPr/>
        </p:nvSpPr>
        <p:spPr>
          <a:xfrm>
            <a:off x="11790484" y="6409593"/>
            <a:ext cx="246185" cy="26376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NZ"/>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891145033"/>
      </p:ext>
    </p:extLst>
  </p:cSld>
  <p:clrMapOvr>
    <a:masterClrMapping/>
  </p:clrMapOvr>
  <mc:AlternateContent xmlns:mc="http://schemas.openxmlformats.org/markup-compatibility/2006" xmlns:p14="http://schemas.microsoft.com/office/powerpoint/2010/main">
    <mc:Choice Requires="p14">
      <p:transition spd="slow" p14:dur="2000" advTm="16421"/>
    </mc:Choice>
    <mc:Fallback xmlns="">
      <p:transition spd="slow" advTm="164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3000"/>
                                        <p:tgtEl>
                                          <p:spTgt spid="3">
                                            <p:txEl>
                                              <p:pRg st="0" end="0"/>
                                            </p:txEl>
                                          </p:spTgt>
                                        </p:tgtEl>
                                      </p:cBhvr>
                                    </p:animEffect>
                                    <p:anim calcmode="lin" valueType="num">
                                      <p:cBhvr>
                                        <p:cTn id="11"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8901" y="1549377"/>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“Shape your own way of seeing it…that’s how you can make the most of your situation.”</a:t>
            </a:r>
          </a:p>
        </p:txBody>
      </p:sp>
      <p:sp>
        <p:nvSpPr>
          <p:cNvPr id="6" name="Content Placeholder 2"/>
          <p:cNvSpPr txBox="1">
            <a:spLocks/>
          </p:cNvSpPr>
          <p:nvPr/>
        </p:nvSpPr>
        <p:spPr>
          <a:xfrm>
            <a:off x="688224" y="3208034"/>
            <a:ext cx="10353762"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3200" dirty="0">
                <a:effectLst/>
                <a:latin typeface="Arial" panose="020B0604020202020204" pitchFamily="34" charset="0"/>
                <a:cs typeface="Arial" panose="020B0604020202020204" pitchFamily="34" charset="0"/>
              </a:rPr>
              <a:t>“I was the youngest of the youngest child and…my aunts and uncles, perceived me as a threat. They were like my brothers and sisters. They were jealous of me because they thought I got everything and they got nothing.” </a:t>
            </a:r>
          </a:p>
          <a:p>
            <a:pPr>
              <a:buClr>
                <a:schemeClr val="bg1"/>
              </a:buClr>
            </a:pPr>
            <a:endParaRPr lang="en-NZ" sz="3200" dirty="0">
              <a:latin typeface="Arial" panose="020B0604020202020204" pitchFamily="34" charset="0"/>
              <a:cs typeface="Arial" panose="020B0604020202020204" pitchFamily="34" charset="0"/>
            </a:endParaRPr>
          </a:p>
        </p:txBody>
      </p:sp>
      <p:sp>
        <p:nvSpPr>
          <p:cNvPr id="4" name="TextBox 3"/>
          <p:cNvSpPr txBox="1"/>
          <p:nvPr/>
        </p:nvSpPr>
        <p:spPr>
          <a:xfrm>
            <a:off x="841209" y="501162"/>
            <a:ext cx="5207899" cy="369332"/>
          </a:xfrm>
          <a:prstGeom prst="rect">
            <a:avLst/>
          </a:prstGeom>
          <a:noFill/>
        </p:spPr>
        <p:txBody>
          <a:bodyPr wrap="square" rtlCol="0">
            <a:spAutoFit/>
          </a:bodyPr>
          <a:lstStyle/>
          <a:p>
            <a:r>
              <a:rPr lang="en-NZ" dirty="0">
                <a:solidFill>
                  <a:schemeClr val="tx2"/>
                </a:solidFill>
              </a:rPr>
              <a:t>Relationship with Extended Whanau/Family</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025491674"/>
      </p:ext>
    </p:extLst>
  </p:cSld>
  <p:clrMapOvr>
    <a:masterClrMapping/>
  </p:clrMapOvr>
  <mc:AlternateContent xmlns:mc="http://schemas.openxmlformats.org/markup-compatibility/2006" xmlns:p14="http://schemas.microsoft.com/office/powerpoint/2010/main">
    <mc:Choice Requires="p14">
      <p:transition spd="slow" p14:dur="2000" advTm="17600"/>
    </mc:Choice>
    <mc:Fallback xmlns="">
      <p:transition spd="slow" advTm="17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0"/>
                                        <p:tgtEl>
                                          <p:spTgt spid="3">
                                            <p:txEl>
                                              <p:pRg st="0" end="0"/>
                                            </p:txEl>
                                          </p:spTgt>
                                        </p:tgtEl>
                                      </p:cBhvr>
                                    </p:animEffect>
                                    <p:anim calcmode="lin" valueType="num">
                                      <p:cBhvr>
                                        <p:cTn id="11"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5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5001"/>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10000"/>
                                        <p:tgtEl>
                                          <p:spTgt spid="6">
                                            <p:txEl>
                                              <p:pRg st="0" end="0"/>
                                            </p:txEl>
                                          </p:spTgt>
                                        </p:tgtEl>
                                      </p:cBhvr>
                                    </p:animEffect>
                                    <p:anim calcmode="lin" valueType="num">
                                      <p:cBhvr>
                                        <p:cTn id="17" dur="10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10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3" grpId="0" build="p"/>
      <p:bldP spid="6"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03784" y="477448"/>
            <a:ext cx="8833845"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“When I was first with my Nan and Koro, it was just me. My brothers and sisters were taken into care and lived in CYFS homes. This was sad – I couldn’t visit them. Then, Nan took them all in so that we could be together and it got very overcrowded!” </a:t>
            </a:r>
          </a:p>
        </p:txBody>
      </p:sp>
      <p:pic>
        <p:nvPicPr>
          <p:cNvPr id="2" name="Picture 1"/>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8000" contrast="92000"/>
                    </a14:imgEffect>
                  </a14:imgLayer>
                </a14:imgProps>
              </a:ext>
              <a:ext uri="{28A0092B-C50C-407E-A947-70E740481C1C}">
                <a14:useLocalDpi xmlns:a14="http://schemas.microsoft.com/office/drawing/2010/main"/>
              </a:ext>
            </a:extLst>
          </a:blip>
          <a:stretch>
            <a:fillRect/>
          </a:stretch>
        </p:blipFill>
        <p:spPr>
          <a:xfrm>
            <a:off x="664737" y="3330225"/>
            <a:ext cx="11197590" cy="5721954"/>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4027975100"/>
      </p:ext>
    </p:extLst>
  </p:cSld>
  <p:clrMapOvr>
    <a:masterClrMapping/>
  </p:clrMapOvr>
  <mc:AlternateContent xmlns:mc="http://schemas.openxmlformats.org/markup-compatibility/2006" xmlns:p14="http://schemas.microsoft.com/office/powerpoint/2010/main">
    <mc:Choice Requires="p14">
      <p:transition spd="slow" p14:dur="2000" advTm="15099"/>
    </mc:Choice>
    <mc:Fallback xmlns="">
      <p:transition spd="slow" advTm="150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9250"/>
                                        <p:tgtEl>
                                          <p:spTgt spid="3">
                                            <p:txEl>
                                              <p:pRg st="0" end="0"/>
                                            </p:txEl>
                                          </p:spTgt>
                                        </p:tgtEl>
                                      </p:cBhvr>
                                    </p:animEffect>
                                    <p:anim calcmode="lin" valueType="num">
                                      <p:cBhvr>
                                        <p:cTn id="11" dur="9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2432" y="1127347"/>
            <a:ext cx="8886599"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“I see [my mother] every now and then. We have an interesting relationship. She likes to be, like, the cool one – that’s how she likes to see herself, but she can’t really see things from anyone else’s point of view because of her illness.” </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948653075"/>
      </p:ext>
    </p:extLst>
  </p:cSld>
  <p:clrMapOvr>
    <a:masterClrMapping/>
  </p:clrMapOvr>
  <mc:AlternateContent xmlns:mc="http://schemas.openxmlformats.org/markup-compatibility/2006" xmlns:p14="http://schemas.microsoft.com/office/powerpoint/2010/main">
    <mc:Choice Requires="p14">
      <p:transition spd="slow" p14:dur="2000" advTm="13733"/>
    </mc:Choice>
    <mc:Fallback xmlns="">
      <p:transition spd="slow" advTm="137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9750"/>
                                        <p:tgtEl>
                                          <p:spTgt spid="3">
                                            <p:txEl>
                                              <p:pRg st="0" end="0"/>
                                            </p:txEl>
                                          </p:spTgt>
                                        </p:tgtEl>
                                      </p:cBhvr>
                                    </p:animEffect>
                                    <p:anim calcmode="lin" valueType="num">
                                      <p:cBhvr>
                                        <p:cTn id="11" dur="9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5763" y="687731"/>
            <a:ext cx="9176745"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“…My Dad …spent a wee bout of time in prison and it was difficult to find him. I met up with him for the first time in eight years…. and we met up once again after that, but I haven’t seen him since last year. It was nice seeing him those couple of times – he’s an interesting character.”</a:t>
            </a:r>
          </a:p>
        </p:txBody>
      </p:sp>
      <p:pic>
        <p:nvPicPr>
          <p:cNvPr id="2" name="Picture 1" descr="... ™ : Prison for profit – How innocent people end up in jail"/>
          <p:cNvPicPr>
            <a:picLocks noChangeAspect="1"/>
          </p:cNvPicPr>
          <p:nvPr/>
        </p:nvPicPr>
        <p:blipFill>
          <a:blip r:embed="rId5" cstate="email">
            <a:clrChange>
              <a:clrFrom>
                <a:srgbClr val="4A4A4A"/>
              </a:clrFrom>
              <a:clrTo>
                <a:srgbClr val="4A4A4A">
                  <a:alpha val="0"/>
                </a:srgbClr>
              </a:clrTo>
            </a:clrChange>
            <a:extLst>
              <a:ext uri="{28A0092B-C50C-407E-A947-70E740481C1C}">
                <a14:useLocalDpi xmlns:a14="http://schemas.microsoft.com/office/drawing/2010/main"/>
              </a:ext>
            </a:extLst>
          </a:blip>
          <a:stretch>
            <a:fillRect/>
          </a:stretch>
        </p:blipFill>
        <p:spPr>
          <a:xfrm>
            <a:off x="8235462" y="4255477"/>
            <a:ext cx="3341077" cy="2505808"/>
          </a:xfrm>
          <a:prstGeom prst="ellipse">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717521245"/>
      </p:ext>
    </p:extLst>
  </p:cSld>
  <p:clrMapOvr>
    <a:masterClrMapping/>
  </p:clrMapOvr>
  <mc:AlternateContent xmlns:mc="http://schemas.openxmlformats.org/markup-compatibility/2006" xmlns:p14="http://schemas.microsoft.com/office/powerpoint/2010/main">
    <mc:Choice Requires="p14">
      <p:transition spd="slow" p14:dur="2000" advTm="14601"/>
    </mc:Choice>
    <mc:Fallback xmlns="">
      <p:transition spd="slow" advTm="146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2250"/>
                                        <p:tgtEl>
                                          <p:spTgt spid="3">
                                            <p:txEl>
                                              <p:pRg st="0" end="0"/>
                                            </p:txEl>
                                          </p:spTgt>
                                        </p:tgtEl>
                                      </p:cBhvr>
                                    </p:animEffect>
                                    <p:anim calcmode="lin" valueType="num">
                                      <p:cBhvr>
                                        <p:cTn id="11" dur="12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12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41077" y="1092177"/>
            <a:ext cx="9326215"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“I didn’t have contact with my parents for many years – I couldn’t trust them, their respective mental illness combined with their drug use was too unpredictable. These days…they have massively cleaned up their act. I am rebuilding a relationship with them…It’s going well.” </a:t>
            </a:r>
          </a:p>
        </p:txBody>
      </p:sp>
      <p:sp>
        <p:nvSpPr>
          <p:cNvPr id="4" name="Oval 3"/>
          <p:cNvSpPr/>
          <p:nvPr/>
        </p:nvSpPr>
        <p:spPr>
          <a:xfrm>
            <a:off x="11790484" y="6409593"/>
            <a:ext cx="246185" cy="26376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NZ"/>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227196427"/>
      </p:ext>
    </p:extLst>
  </p:cSld>
  <p:clrMapOvr>
    <a:masterClrMapping/>
  </p:clrMapOvr>
  <mc:AlternateContent xmlns:mc="http://schemas.openxmlformats.org/markup-compatibility/2006" xmlns:p14="http://schemas.microsoft.com/office/powerpoint/2010/main">
    <mc:Choice Requires="p14">
      <p:transition spd="slow" p14:dur="2000" advTm="16519"/>
    </mc:Choice>
    <mc:Fallback xmlns="">
      <p:transition spd="slow" advTm="165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9000"/>
                                        <p:tgtEl>
                                          <p:spTgt spid="3">
                                            <p:txEl>
                                              <p:pRg st="0" end="0"/>
                                            </p:txEl>
                                          </p:spTgt>
                                        </p:tgtEl>
                                      </p:cBhvr>
                                    </p:animEffect>
                                    <p:anim calcmode="lin" valueType="num">
                                      <p:cBhvr>
                                        <p:cTn id="11" dur="9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9770" y="1303192"/>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"The camps! They were wonderful - getting to be with lots of kids your own age, doing team building, meeting supportive friends there - it makes you bloom as a person." </a:t>
            </a:r>
          </a:p>
          <a:p>
            <a:pPr marL="0" indent="0">
              <a:buNone/>
            </a:pPr>
            <a:endParaRPr lang="en-NZ" sz="3200" dirty="0">
              <a:effectLst/>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749770" y="3858665"/>
            <a:ext cx="6969876"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3200" dirty="0">
                <a:effectLst/>
                <a:latin typeface="Arial" panose="020B0604020202020204" pitchFamily="34" charset="0"/>
                <a:cs typeface="Arial" panose="020B0604020202020204" pitchFamily="34" charset="0"/>
              </a:rPr>
              <a:t>I lived for those camps - I went there every holiday break and they were awesome! The outdoor activities were really great." </a:t>
            </a:r>
          </a:p>
          <a:p>
            <a:pPr>
              <a:buClr>
                <a:schemeClr val="bg1"/>
              </a:buClr>
            </a:pPr>
            <a:endParaRPr lang="en-NZ" sz="3200" dirty="0">
              <a:latin typeface="Arial" panose="020B0604020202020204" pitchFamily="34" charset="0"/>
              <a:cs typeface="Arial" panose="020B0604020202020204" pitchFamily="34" charset="0"/>
            </a:endParaRPr>
          </a:p>
        </p:txBody>
      </p:sp>
      <p:sp>
        <p:nvSpPr>
          <p:cNvPr id="4" name="TextBox 3"/>
          <p:cNvSpPr txBox="1"/>
          <p:nvPr/>
        </p:nvSpPr>
        <p:spPr>
          <a:xfrm>
            <a:off x="749770" y="505402"/>
            <a:ext cx="4082482" cy="369332"/>
          </a:xfrm>
          <a:prstGeom prst="rect">
            <a:avLst/>
          </a:prstGeom>
          <a:noFill/>
        </p:spPr>
        <p:txBody>
          <a:bodyPr wrap="square" rtlCol="0">
            <a:spAutoFit/>
          </a:bodyPr>
          <a:lstStyle/>
          <a:p>
            <a:r>
              <a:rPr lang="en-NZ" dirty="0">
                <a:solidFill>
                  <a:schemeClr val="tx2"/>
                </a:solidFill>
              </a:rPr>
              <a:t>Support – What Helped</a:t>
            </a:r>
          </a:p>
        </p:txBody>
      </p:sp>
      <p:pic>
        <p:nvPicPr>
          <p:cNvPr id="2" name="Picture 1" descr="fairfieldintermediate03 - Port Waikato School Camp"/>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12835" y="3548969"/>
            <a:ext cx="3645765" cy="2734324"/>
          </a:xfrm>
          <a:prstGeom prst="ellipse">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049330750"/>
      </p:ext>
    </p:extLst>
  </p:cSld>
  <p:clrMapOvr>
    <a:masterClrMapping/>
  </p:clrMapOvr>
  <mc:AlternateContent xmlns:mc="http://schemas.openxmlformats.org/markup-compatibility/2006" xmlns:p14="http://schemas.microsoft.com/office/powerpoint/2010/main">
    <mc:Choice Requires="p14">
      <p:transition spd="slow" p14:dur="2000" advTm="15370"/>
    </mc:Choice>
    <mc:Fallback xmlns="">
      <p:transition spd="slow" advTm="153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500"/>
                                        <p:tgtEl>
                                          <p:spTgt spid="3">
                                            <p:txEl>
                                              <p:pRg st="0" end="0"/>
                                            </p:txEl>
                                          </p:spTgt>
                                        </p:tgtEl>
                                      </p:cBhvr>
                                    </p:animEffect>
                                    <p:anim calcmode="lin" valueType="num">
                                      <p:cBhvr>
                                        <p:cTn id="11" dur="4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4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4501"/>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3500"/>
                                        <p:tgtEl>
                                          <p:spTgt spid="6">
                                            <p:txEl>
                                              <p:pRg st="0" end="0"/>
                                            </p:txEl>
                                          </p:spTgt>
                                        </p:tgtEl>
                                      </p:cBhvr>
                                    </p:animEffect>
                                    <p:anim calcmode="lin" valueType="num">
                                      <p:cBhvr>
                                        <p:cTn id="17" dur="3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3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5"/>
                </p:tgtEl>
              </p:cMediaNode>
            </p:audio>
          </p:childTnLst>
        </p:cTn>
      </p:par>
    </p:tnLst>
    <p:bldLst>
      <p:bldP spid="3" grpId="0" build="p"/>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978" y="1276815"/>
            <a:ext cx="10353762" cy="1329225"/>
          </a:xfrm>
        </p:spPr>
        <p:txBody>
          <a:bodyPr>
            <a:noAutofit/>
          </a:bodyPr>
          <a:lstStyle/>
          <a:p>
            <a:pPr>
              <a:buClr>
                <a:schemeClr val="bg1"/>
              </a:buClr>
            </a:pPr>
            <a:r>
              <a:rPr lang="en-NZ" sz="3200" dirty="0">
                <a:effectLst/>
                <a:latin typeface="Arial" panose="020B0604020202020204" pitchFamily="34" charset="0"/>
                <a:cs typeface="Arial" panose="020B0604020202020204" pitchFamily="34" charset="0"/>
              </a:rPr>
              <a:t>“They gave up everything so selflessly, all their retired life – they’ve given me the very best that they can and they still support me!” </a:t>
            </a:r>
          </a:p>
          <a:p>
            <a:pPr>
              <a:buClr>
                <a:schemeClr val="bg1"/>
              </a:buClr>
            </a:pPr>
            <a:endParaRPr lang="en-NZ" sz="3200" dirty="0">
              <a:latin typeface="Arial" panose="020B0604020202020204" pitchFamily="34" charset="0"/>
              <a:cs typeface="Arial" panose="020B0604020202020204" pitchFamily="34" charset="0"/>
            </a:endParaRPr>
          </a:p>
        </p:txBody>
      </p:sp>
      <p:sp>
        <p:nvSpPr>
          <p:cNvPr id="4" name="Content Placeholder 2"/>
          <p:cNvSpPr txBox="1">
            <a:spLocks/>
          </p:cNvSpPr>
          <p:nvPr/>
        </p:nvSpPr>
        <p:spPr>
          <a:xfrm>
            <a:off x="740978" y="3539369"/>
            <a:ext cx="10353762" cy="1329225"/>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a:buClr>
                <a:schemeClr val="bg1"/>
              </a:buClr>
            </a:pPr>
            <a:r>
              <a:rPr lang="en-NZ" sz="3200" dirty="0">
                <a:effectLst/>
                <a:latin typeface="Arial" panose="020B0604020202020204" pitchFamily="34" charset="0"/>
                <a:cs typeface="Arial" panose="020B0604020202020204" pitchFamily="34" charset="0"/>
              </a:rPr>
              <a:t>“I put heaps of stress on them!” </a:t>
            </a:r>
          </a:p>
          <a:p>
            <a:pPr>
              <a:buClr>
                <a:schemeClr val="bg1"/>
              </a:buClr>
            </a:pPr>
            <a:endParaRPr lang="en-NZ" sz="3200" dirty="0">
              <a:latin typeface="Arial" panose="020B0604020202020204" pitchFamily="34" charset="0"/>
              <a:cs typeface="Arial" panose="020B0604020202020204" pitchFamily="34" charset="0"/>
            </a:endParaRPr>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4236743274"/>
      </p:ext>
    </p:extLst>
  </p:cSld>
  <p:clrMapOvr>
    <a:masterClrMapping/>
  </p:clrMapOvr>
  <mc:AlternateContent xmlns:mc="http://schemas.openxmlformats.org/markup-compatibility/2006" xmlns:p14="http://schemas.microsoft.com/office/powerpoint/2010/main">
    <mc:Choice Requires="p14">
      <p:transition p14:dur="0" advTm="13269"/>
    </mc:Choice>
    <mc:Fallback xmlns="">
      <p:transition advTm="132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6000"/>
                                        <p:tgtEl>
                                          <p:spTgt spid="3">
                                            <p:txEl>
                                              <p:pRg st="0" end="0"/>
                                            </p:txEl>
                                          </p:spTgt>
                                        </p:tgtEl>
                                      </p:cBhvr>
                                    </p:animEffect>
                                    <p:anim calcmode="lin" valueType="num">
                                      <p:cBhvr>
                                        <p:cTn id="11" dur="6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6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6000"/>
                            </p:stCondLst>
                            <p:childTnLst>
                              <p:par>
                                <p:cTn id="14" presetID="42"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1500"/>
                                        <p:tgtEl>
                                          <p:spTgt spid="4">
                                            <p:txEl>
                                              <p:pRg st="0" end="0"/>
                                            </p:txEl>
                                          </p:spTgt>
                                        </p:tgtEl>
                                      </p:cBhvr>
                                    </p:animEffect>
                                    <p:anim calcmode="lin" valueType="num">
                                      <p:cBhvr>
                                        <p:cTn id="17" dur="1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8" dur="1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7"/>
                </p:tgtEl>
              </p:cMediaNode>
            </p:audio>
          </p:childTnLst>
        </p:cTn>
      </p:par>
    </p:tnLst>
    <p:bldLst>
      <p:bldP spid="3" grpId="0" build="p"/>
      <p:bldP spid="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9770" y="1311984"/>
            <a:ext cx="10353762" cy="1329225"/>
          </a:xfrm>
        </p:spPr>
        <p:txBody>
          <a:bodyPr>
            <a:noAutofit/>
          </a:bodyPr>
          <a:lstStyle/>
          <a:p>
            <a:pPr marL="0" indent="0">
              <a:buClr>
                <a:schemeClr val="bg1"/>
              </a:buClr>
              <a:buNone/>
            </a:pPr>
            <a:r>
              <a:rPr lang="en-US" sz="3200" dirty="0">
                <a:effectLst/>
                <a:latin typeface="Arial" panose="020B0604020202020204" pitchFamily="34" charset="0"/>
                <a:cs typeface="Arial" panose="020B0604020202020204" pitchFamily="34" charset="0"/>
              </a:rPr>
              <a:t>“</a:t>
            </a:r>
            <a:r>
              <a:rPr lang="en-NZ" sz="3200" dirty="0">
                <a:effectLst/>
                <a:latin typeface="Arial" panose="020B0604020202020204" pitchFamily="34" charset="0"/>
                <a:cs typeface="Arial" panose="020B0604020202020204" pitchFamily="34" charset="0"/>
              </a:rPr>
              <a:t>Grandparents need more support – I realize now that grandparents don’t get as much support as foster parents, or children under the care of CYFS. I see this as the most important thing: for there to be better financial support and also emotional support.” </a:t>
            </a:r>
          </a:p>
          <a:p>
            <a:pPr marL="0" indent="0">
              <a:buClr>
                <a:schemeClr val="bg1"/>
              </a:buClr>
              <a:buNone/>
            </a:pPr>
            <a:endParaRPr lang="en-NZ" sz="3200" dirty="0">
              <a:latin typeface="Arial" panose="020B0604020202020204" pitchFamily="34" charset="0"/>
              <a:cs typeface="Arial" panose="020B0604020202020204" pitchFamily="34" charset="0"/>
            </a:endParaRPr>
          </a:p>
        </p:txBody>
      </p:sp>
      <p:sp>
        <p:nvSpPr>
          <p:cNvPr id="4" name="TextBox 3"/>
          <p:cNvSpPr txBox="1"/>
          <p:nvPr/>
        </p:nvSpPr>
        <p:spPr>
          <a:xfrm>
            <a:off x="841210" y="501162"/>
            <a:ext cx="4082482" cy="369332"/>
          </a:xfrm>
          <a:prstGeom prst="rect">
            <a:avLst/>
          </a:prstGeom>
          <a:noFill/>
        </p:spPr>
        <p:txBody>
          <a:bodyPr wrap="square" rtlCol="0">
            <a:spAutoFit/>
          </a:bodyPr>
          <a:lstStyle/>
          <a:p>
            <a:r>
              <a:rPr lang="en-NZ" dirty="0">
                <a:solidFill>
                  <a:schemeClr val="tx2"/>
                </a:solidFill>
              </a:rPr>
              <a:t>Support – What’s Needed</a:t>
            </a:r>
          </a:p>
        </p:txBody>
      </p:sp>
      <p:pic>
        <p:nvPicPr>
          <p:cNvPr id="2" name="Picture 1" descr="The IPKat: Getting Civil: the European Commission consults on IP Lit"/>
          <p:cNvPicPr>
            <a:picLocks noChangeAspect="1"/>
          </p:cNvPicPr>
          <p:nvPr/>
        </p:nvPicPr>
        <p:blipFill rotWithShape="1">
          <a:blip r:embed="rId5">
            <a:clrChange>
              <a:clrFrom>
                <a:srgbClr val="FFFFFF"/>
              </a:clrFrom>
              <a:clrTo>
                <a:srgbClr val="FFFFFF">
                  <a:alpha val="0"/>
                </a:srgbClr>
              </a:clrTo>
            </a:clrChange>
          </a:blip>
          <a:srcRect b="19820"/>
          <a:stretch/>
        </p:blipFill>
        <p:spPr>
          <a:xfrm>
            <a:off x="7474802" y="4200525"/>
            <a:ext cx="4484160" cy="2657475"/>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064707246"/>
      </p:ext>
    </p:extLst>
  </p:cSld>
  <p:clrMapOvr>
    <a:masterClrMapping/>
  </p:clrMapOvr>
  <mc:AlternateContent xmlns:mc="http://schemas.openxmlformats.org/markup-compatibility/2006" xmlns:p14="http://schemas.microsoft.com/office/powerpoint/2010/main">
    <mc:Choice Requires="p14">
      <p:transition spd="slow" p14:dur="2000" advTm="13293"/>
    </mc:Choice>
    <mc:Fallback xmlns="">
      <p:transition spd="slow" advTm="132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9000"/>
                                        <p:tgtEl>
                                          <p:spTgt spid="3">
                                            <p:txEl>
                                              <p:pRg st="0" end="0"/>
                                            </p:txEl>
                                          </p:spTgt>
                                        </p:tgtEl>
                                      </p:cBhvr>
                                    </p:animEffect>
                                    <p:anim calcmode="lin" valueType="num">
                                      <p:cBhvr>
                                        <p:cTn id="11" dur="9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5"/>
                </p:tgtEl>
              </p:cMediaNode>
            </p:audio>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967154" y="218063"/>
            <a:ext cx="10353762"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3200" dirty="0">
                <a:effectLst/>
                <a:latin typeface="Arial" panose="020B0604020202020204" pitchFamily="34" charset="0"/>
                <a:cs typeface="Arial" panose="020B0604020202020204" pitchFamily="34" charset="0"/>
              </a:rPr>
              <a:t>“Dealing with WINZ is one of the most stressful things for my Gran. The meetings are always a mixed bag about how they are conducted. She is dealing with a different person every time and has to try to get through to them. They just don’t have enough awareness of these sorts of situations.”</a:t>
            </a:r>
            <a:endParaRPr lang="en-NZ" sz="3200" dirty="0">
              <a:latin typeface="Arial" panose="020B0604020202020204" pitchFamily="34" charset="0"/>
              <a:cs typeface="Arial" panose="020B0604020202020204" pitchFamily="34" charset="0"/>
            </a:endParaRPr>
          </a:p>
        </p:txBody>
      </p:sp>
      <p:sp>
        <p:nvSpPr>
          <p:cNvPr id="5" name="Content Placeholder 2"/>
          <p:cNvSpPr txBox="1">
            <a:spLocks/>
          </p:cNvSpPr>
          <p:nvPr/>
        </p:nvSpPr>
        <p:spPr>
          <a:xfrm>
            <a:off x="967154" y="4305083"/>
            <a:ext cx="10353762" cy="3695136"/>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3200" dirty="0">
                <a:effectLst/>
                <a:latin typeface="Arial" panose="020B0604020202020204" pitchFamily="34" charset="0"/>
                <a:cs typeface="Arial" panose="020B0604020202020204" pitchFamily="34" charset="0"/>
              </a:rPr>
              <a:t>People should know about the lack of support for grandparents parenting grandchildren – the government should get a wake-up call!” </a:t>
            </a:r>
          </a:p>
          <a:p>
            <a:pPr>
              <a:buClr>
                <a:schemeClr val="bg1"/>
              </a:buClr>
            </a:pPr>
            <a:endParaRPr lang="en-NZ" sz="3200" dirty="0">
              <a:latin typeface="Arial" panose="020B0604020202020204" pitchFamily="34" charset="0"/>
              <a:cs typeface="Arial" panose="020B060402020202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282322501"/>
      </p:ext>
    </p:extLst>
  </p:cSld>
  <p:clrMapOvr>
    <a:masterClrMapping/>
  </p:clrMapOvr>
  <mc:AlternateContent xmlns:mc="http://schemas.openxmlformats.org/markup-compatibility/2006" xmlns:p14="http://schemas.microsoft.com/office/powerpoint/2010/main">
    <mc:Choice Requires="p14">
      <p:transition spd="slow" p14:dur="2000" advTm="21200"/>
    </mc:Choice>
    <mc:Fallback xmlns="">
      <p:transition spd="slow" advTm="212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4750"/>
                                        <p:tgtEl>
                                          <p:spTgt spid="4">
                                            <p:txEl>
                                              <p:pRg st="0" end="0"/>
                                            </p:txEl>
                                          </p:spTgt>
                                        </p:tgtEl>
                                      </p:cBhvr>
                                    </p:animEffect>
                                    <p:anim calcmode="lin" valueType="num">
                                      <p:cBhvr>
                                        <p:cTn id="11" dur="4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2" dur="47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4751"/>
                            </p:stCondLst>
                            <p:childTnLst>
                              <p:par>
                                <p:cTn id="14" presetID="42" presetClass="entr" presetSubtype="0" fill="hold" grpId="0" nodeType="after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fade">
                                      <p:cBhvr>
                                        <p:cTn id="16" dur="7500"/>
                                        <p:tgtEl>
                                          <p:spTgt spid="5">
                                            <p:txEl>
                                              <p:pRg st="0" end="0"/>
                                            </p:txEl>
                                          </p:spTgt>
                                        </p:tgtEl>
                                      </p:cBhvr>
                                    </p:animEffect>
                                    <p:anim calcmode="lin" valueType="num">
                                      <p:cBhvr>
                                        <p:cTn id="17" dur="7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8" dur="7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4" grpId="0" build="p"/>
      <p:bldP spid="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9770" y="670146"/>
            <a:ext cx="8323892" cy="1329225"/>
          </a:xfrm>
        </p:spPr>
        <p:txBody>
          <a:bodyPr>
            <a:noAutofit/>
          </a:bodyPr>
          <a:lstStyle/>
          <a:p>
            <a:pPr marL="0" indent="0">
              <a:buClr>
                <a:schemeClr val="bg1"/>
              </a:buClr>
              <a:buNone/>
            </a:pPr>
            <a:r>
              <a:rPr lang="en-US" sz="3200" dirty="0">
                <a:effectLst/>
                <a:latin typeface="Arial" panose="020B0604020202020204" pitchFamily="34" charset="0"/>
                <a:cs typeface="Arial" panose="020B0604020202020204" pitchFamily="34" charset="0"/>
              </a:rPr>
              <a:t>“</a:t>
            </a:r>
            <a:r>
              <a:rPr lang="en-NZ" sz="3200" dirty="0">
                <a:effectLst/>
                <a:latin typeface="Arial" panose="020B0604020202020204" pitchFamily="34" charset="0"/>
                <a:cs typeface="Arial" panose="020B0604020202020204" pitchFamily="34" charset="0"/>
              </a:rPr>
              <a:t>I know a couple of people, the mums have to rely on the grandparents quite often to look after their kids and thinking about it, the grandparents don’t really have anyone else to look to when they’re looking for another looker-after. It’s quite a big job looking after and raising a child. Nana’s had to do it all on her own.”</a:t>
            </a:r>
          </a:p>
          <a:p>
            <a:pPr marL="0" indent="0">
              <a:buClr>
                <a:schemeClr val="bg1"/>
              </a:buClr>
              <a:buNone/>
            </a:pPr>
            <a:endParaRPr lang="en-NZ" sz="3200" dirty="0">
              <a:latin typeface="Arial" panose="020B0604020202020204" pitchFamily="34" charset="0"/>
              <a:cs typeface="Arial" panose="020B0604020202020204" pitchFamily="34" charset="0"/>
            </a:endParaRPr>
          </a:p>
        </p:txBody>
      </p:sp>
      <p:pic>
        <p:nvPicPr>
          <p:cNvPr id="2" name="Picture 1" descr="The Almost Breakdown that Inspired a Major Breakthrough (An Ideal Mom ..."/>
          <p:cNvPicPr>
            <a:picLocks noChangeAspect="1"/>
          </p:cNvPicPr>
          <p:nvPr/>
        </p:nvPicPr>
        <p:blipFill>
          <a:blip r:embed="rId5">
            <a:clrChange>
              <a:clrFrom>
                <a:srgbClr val="FEFEFE"/>
              </a:clrFrom>
              <a:clrTo>
                <a:srgbClr val="FEFEFE">
                  <a:alpha val="0"/>
                </a:srgbClr>
              </a:clrTo>
            </a:clrChange>
          </a:blip>
          <a:stretch>
            <a:fillRect/>
          </a:stretch>
        </p:blipFill>
        <p:spPr>
          <a:xfrm>
            <a:off x="8151936" y="2414954"/>
            <a:ext cx="3887665" cy="4443046"/>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4107744934"/>
      </p:ext>
    </p:extLst>
  </p:cSld>
  <p:clrMapOvr>
    <a:masterClrMapping/>
  </p:clrMapOvr>
  <mc:AlternateContent xmlns:mc="http://schemas.openxmlformats.org/markup-compatibility/2006" xmlns:p14="http://schemas.microsoft.com/office/powerpoint/2010/main">
    <mc:Choice Requires="p14">
      <p:transition spd="slow" p14:dur="2000" advTm="19315"/>
    </mc:Choice>
    <mc:Fallback xmlns="">
      <p:transition spd="slow" advTm="193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750"/>
                                        <p:tgtEl>
                                          <p:spTgt spid="3">
                                            <p:txEl>
                                              <p:pRg st="0" end="0"/>
                                            </p:txEl>
                                          </p:spTgt>
                                        </p:tgtEl>
                                      </p:cBhvr>
                                    </p:animEffect>
                                    <p:anim calcmode="lin" valueType="num">
                                      <p:cBhvr>
                                        <p:cTn id="11" dur="7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7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958929" y="330960"/>
            <a:ext cx="10353762" cy="3695136"/>
          </a:xfrm>
        </p:spPr>
        <p:txBody>
          <a:bodyPr>
            <a:noAutofit/>
          </a:bodyPr>
          <a:lstStyle/>
          <a:p>
            <a:pPr marL="0" indent="0">
              <a:buNone/>
            </a:pPr>
            <a:r>
              <a:rPr lang="en-NZ" sz="2800" dirty="0">
                <a:effectLst/>
                <a:latin typeface="Arial" panose="020B0604020202020204" pitchFamily="34" charset="0"/>
                <a:cs typeface="Arial" panose="020B0604020202020204" pitchFamily="34" charset="0"/>
              </a:rPr>
              <a:t>“Maybe there could be a one stop shop, including counselling! People who are trained specifically to work with grandparents/ grandchildren and are aware of their circumstances. Like the MSD/pensioners department is an arm of WINZ and off that arm, there could be the hand which is just for grandparents raising grandchildren, and off that hand the different fingers, like people who either are counsellors or refer to counselling with people that they know are aware of the issues.”</a:t>
            </a:r>
          </a:p>
        </p:txBody>
      </p:sp>
      <p:sp>
        <p:nvSpPr>
          <p:cNvPr id="3" name="Oval 2"/>
          <p:cNvSpPr/>
          <p:nvPr/>
        </p:nvSpPr>
        <p:spPr>
          <a:xfrm>
            <a:off x="11790484" y="6409593"/>
            <a:ext cx="246185" cy="26376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NZ"/>
          </a:p>
        </p:txBody>
      </p:sp>
      <p:pic>
        <p:nvPicPr>
          <p:cNvPr id="2" name="Picture 1" descr="Hand icon | Game-icons.net"/>
          <p:cNvPicPr>
            <a:picLocks noChangeAspect="1"/>
          </p:cNvPicPr>
          <p:nvPr/>
        </p:nvPicPr>
        <p:blipFill>
          <a:blip r:embed="rId5" cstate="email">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4705350" y="4556613"/>
            <a:ext cx="2301387" cy="2301387"/>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659623462"/>
      </p:ext>
    </p:extLst>
  </p:cSld>
  <p:clrMapOvr>
    <a:masterClrMapping/>
  </p:clrMapOvr>
  <mc:AlternateContent xmlns:mc="http://schemas.openxmlformats.org/markup-compatibility/2006" xmlns:p14="http://schemas.microsoft.com/office/powerpoint/2010/main">
    <mc:Choice Requires="p14">
      <p:transition spd="slow" p14:dur="2000" advTm="29896"/>
    </mc:Choice>
    <mc:Fallback xmlns="">
      <p:transition spd="slow" advTm="298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19250"/>
                                        <p:tgtEl>
                                          <p:spTgt spid="5">
                                            <p:txEl>
                                              <p:pRg st="0" end="0"/>
                                            </p:txEl>
                                          </p:spTgt>
                                        </p:tgtEl>
                                      </p:cBhvr>
                                    </p:animEffect>
                                    <p:anim calcmode="lin" valueType="num">
                                      <p:cBhvr>
                                        <p:cTn id="11" dur="192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2" dur="19250" fill="hold"/>
                                        <p:tgtEl>
                                          <p:spTgt spid="5">
                                            <p:txEl>
                                              <p:pRg st="0" end="0"/>
                                            </p:txEl>
                                          </p:spTgt>
                                        </p:tgtEl>
                                        <p:attrNameLst>
                                          <p:attrName>ppt_y</p:attrName>
                                        </p:attrNameLst>
                                      </p:cBhvr>
                                      <p:tavLst>
                                        <p:tav tm="0">
                                          <p:val>
                                            <p:strVal val="#ppt_y+.1"/>
                                          </p:val>
                                        </p:tav>
                                        <p:tav tm="100000">
                                          <p:val>
                                            <p:strVal val="#ppt_y"/>
                                          </p:val>
                                        </p:tav>
                                      </p:tavLst>
                                    </p:anim>
                                  </p:childTnLst>
                                </p:cTn>
                              </p:par>
                              <p:par>
                                <p:cTn id="13" presetID="14" presetClass="entr" presetSubtype="1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1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4"/>
                </p:tgtEl>
              </p:cMediaNode>
            </p:audio>
          </p:childTnLst>
        </p:cTn>
      </p:par>
    </p:tnLst>
    <p:bldLst>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841210" y="1596697"/>
            <a:ext cx="10353762"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3200" dirty="0">
                <a:effectLst/>
                <a:latin typeface="Arial" panose="020B0604020202020204" pitchFamily="34" charset="0"/>
                <a:cs typeface="Arial" panose="020B0604020202020204" pitchFamily="34" charset="0"/>
              </a:rPr>
              <a:t>“Counsellors need to understand about these situations. It’s a bit of a different story when it’s a grandparent and other family members [are] involved...” </a:t>
            </a:r>
          </a:p>
          <a:p>
            <a:endParaRPr lang="en-NZ" sz="3200" dirty="0">
              <a:effectLst/>
              <a:latin typeface="Arial" panose="020B0604020202020204" pitchFamily="34" charset="0"/>
              <a:cs typeface="Arial" panose="020B0604020202020204" pitchFamily="34" charset="0"/>
            </a:endParaRPr>
          </a:p>
          <a:p>
            <a:pPr>
              <a:buClr>
                <a:schemeClr val="bg1"/>
              </a:buClr>
            </a:pPr>
            <a:endParaRPr lang="en-NZ" sz="3200" dirty="0">
              <a:latin typeface="Arial" panose="020B0604020202020204" pitchFamily="34" charset="0"/>
              <a:cs typeface="Arial" panose="020B0604020202020204" pitchFamily="34" charset="0"/>
            </a:endParaRPr>
          </a:p>
        </p:txBody>
      </p:sp>
      <p:sp>
        <p:nvSpPr>
          <p:cNvPr id="4" name="TextBox 3"/>
          <p:cNvSpPr txBox="1"/>
          <p:nvPr/>
        </p:nvSpPr>
        <p:spPr>
          <a:xfrm>
            <a:off x="841210" y="501162"/>
            <a:ext cx="4082482" cy="369332"/>
          </a:xfrm>
          <a:prstGeom prst="rect">
            <a:avLst/>
          </a:prstGeom>
          <a:noFill/>
        </p:spPr>
        <p:txBody>
          <a:bodyPr wrap="square" rtlCol="0">
            <a:spAutoFit/>
          </a:bodyPr>
          <a:lstStyle/>
          <a:p>
            <a:r>
              <a:rPr lang="en-NZ" dirty="0">
                <a:solidFill>
                  <a:schemeClr val="tx2"/>
                </a:solidFill>
              </a:rPr>
              <a:t>Improvement</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071591211"/>
      </p:ext>
    </p:extLst>
  </p:cSld>
  <p:clrMapOvr>
    <a:masterClrMapping/>
  </p:clrMapOvr>
  <mc:AlternateContent xmlns:mc="http://schemas.openxmlformats.org/markup-compatibility/2006" xmlns:p14="http://schemas.microsoft.com/office/powerpoint/2010/main">
    <mc:Choice Requires="p14">
      <p:transition spd="slow" p14:dur="2000" advTm="8048"/>
    </mc:Choice>
    <mc:Fallback xmlns="">
      <p:transition spd="slow" advTm="80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750"/>
                                        <p:tgtEl>
                                          <p:spTgt spid="6">
                                            <p:txEl>
                                              <p:pRg st="0" end="0"/>
                                            </p:txEl>
                                          </p:spTgt>
                                        </p:tgtEl>
                                      </p:cBhvr>
                                    </p:animEffect>
                                    <p:anim calcmode="lin" valueType="num">
                                      <p:cBhvr>
                                        <p:cTn id="11" dur="5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5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6"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1690" y="1005426"/>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“Counselling can be really helpful, depending on the counsellor. At school, I was made to go to the counsellors there and they weren’t very helpful. Then, my Grandparents and I met with a family therapist outside of the school and that worked really well.”</a:t>
            </a:r>
          </a:p>
        </p:txBody>
      </p:sp>
      <p:pic>
        <p:nvPicPr>
          <p:cNvPr id="4" name="Picture 3" descr="ex-ceed: 20 Questions for Counselling Someone Stuck"/>
          <p:cNvPicPr>
            <a:picLocks noChangeAspect="1"/>
          </p:cNvPicPr>
          <p:nvPr/>
        </p:nvPicPr>
        <p:blipFill>
          <a:blip r:embed="rId5" cstate="screen">
            <a:clrChange>
              <a:clrFrom>
                <a:srgbClr val="D6E2E0"/>
              </a:clrFrom>
              <a:clrTo>
                <a:srgbClr val="D6E2E0">
                  <a:alpha val="0"/>
                </a:srgbClr>
              </a:clrTo>
            </a:clrChange>
            <a:extLst>
              <a:ext uri="{28A0092B-C50C-407E-A947-70E740481C1C}">
                <a14:useLocalDpi xmlns:a14="http://schemas.microsoft.com/office/drawing/2010/main"/>
              </a:ext>
            </a:extLst>
          </a:blip>
          <a:stretch>
            <a:fillRect/>
          </a:stretch>
        </p:blipFill>
        <p:spPr>
          <a:xfrm>
            <a:off x="7525931" y="4069318"/>
            <a:ext cx="3842524" cy="2560082"/>
          </a:xfrm>
          <a:prstGeom prst="ellipse">
            <a:avLst/>
          </a:prstGeom>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036381264"/>
      </p:ext>
    </p:extLst>
  </p:cSld>
  <p:clrMapOvr>
    <a:masterClrMapping/>
  </p:clrMapOvr>
  <mc:AlternateContent xmlns:mc="http://schemas.openxmlformats.org/markup-compatibility/2006" xmlns:p14="http://schemas.microsoft.com/office/powerpoint/2010/main">
    <mc:Choice Requires="p14">
      <p:transition spd="slow" p14:dur="2000" advTm="13249"/>
    </mc:Choice>
    <mc:Fallback xmlns="">
      <p:transition spd="slow" advTm="132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0"/>
                                        <p:tgtEl>
                                          <p:spTgt spid="3">
                                            <p:txEl>
                                              <p:pRg st="0" end="0"/>
                                            </p:txEl>
                                          </p:spTgt>
                                        </p:tgtEl>
                                      </p:cBhvr>
                                    </p:animEffect>
                                    <p:anim calcmode="lin" valueType="num">
                                      <p:cBhvr>
                                        <p:cTn id="11"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5000" fill="hold"/>
                                        <p:tgtEl>
                                          <p:spTgt spid="3">
                                            <p:txEl>
                                              <p:pRg st="0" end="0"/>
                                            </p:txEl>
                                          </p:spTgt>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6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9770" y="670146"/>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“Teachers, especially in primary school, need to be more aware of what a child could be going through in this kind of situation.” </a:t>
            </a:r>
          </a:p>
        </p:txBody>
      </p:sp>
      <p:sp>
        <p:nvSpPr>
          <p:cNvPr id="6" name="Content Placeholder 2"/>
          <p:cNvSpPr txBox="1">
            <a:spLocks/>
          </p:cNvSpPr>
          <p:nvPr/>
        </p:nvSpPr>
        <p:spPr>
          <a:xfrm>
            <a:off x="749770" y="3040980"/>
            <a:ext cx="10353762"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US" sz="3200" dirty="0">
                <a:effectLst/>
                <a:latin typeface="Arial" panose="020B0604020202020204" pitchFamily="34" charset="0"/>
                <a:cs typeface="Arial" panose="020B0604020202020204" pitchFamily="34" charset="0"/>
              </a:rPr>
              <a:t>“There needs to be better communication between grandparents, students and teachers – school plays such a huge part in our lives.”</a:t>
            </a:r>
            <a:endParaRPr lang="en-NZ" sz="3200" dirty="0">
              <a:latin typeface="Arial" panose="020B0604020202020204" pitchFamily="34" charset="0"/>
              <a:cs typeface="Arial" panose="020B0604020202020204" pitchFamily="34" charset="0"/>
            </a:endParaRPr>
          </a:p>
        </p:txBody>
      </p:sp>
      <p:pic>
        <p:nvPicPr>
          <p:cNvPr id="2" name="Picture 1" descr="Students in Line with Teacher"/>
          <p:cNvPicPr>
            <a:picLocks noChangeAspect="1"/>
          </p:cNvPicPr>
          <p:nvPr/>
        </p:nvPicPr>
        <p:blipFill>
          <a:blip r:embed="rId5"/>
          <a:stretch>
            <a:fillRect/>
          </a:stretch>
        </p:blipFill>
        <p:spPr>
          <a:xfrm>
            <a:off x="6271447" y="3348537"/>
            <a:ext cx="5715798" cy="3343742"/>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460688688"/>
      </p:ext>
    </p:extLst>
  </p:cSld>
  <p:clrMapOvr>
    <a:masterClrMapping/>
  </p:clrMapOvr>
  <mc:AlternateContent xmlns:mc="http://schemas.openxmlformats.org/markup-compatibility/2006" xmlns:p14="http://schemas.microsoft.com/office/powerpoint/2010/main">
    <mc:Choice Requires="p14">
      <p:transition spd="slow" p14:dur="2000" advTm="16213"/>
    </mc:Choice>
    <mc:Fallback xmlns="">
      <p:transition spd="slow" advTm="162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3750"/>
                                        <p:tgtEl>
                                          <p:spTgt spid="3">
                                            <p:txEl>
                                              <p:pRg st="0" end="0"/>
                                            </p:txEl>
                                          </p:spTgt>
                                        </p:tgtEl>
                                      </p:cBhvr>
                                    </p:animEffect>
                                    <p:anim calcmode="lin" valueType="num">
                                      <p:cBhvr>
                                        <p:cTn id="11" dur="3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3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3751"/>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3750"/>
                                        <p:tgtEl>
                                          <p:spTgt spid="6">
                                            <p:txEl>
                                              <p:pRg st="0" end="0"/>
                                            </p:txEl>
                                          </p:spTgt>
                                        </p:tgtEl>
                                      </p:cBhvr>
                                    </p:animEffect>
                                    <p:anim calcmode="lin" valueType="num">
                                      <p:cBhvr>
                                        <p:cTn id="17" dur="3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3750" fill="hold"/>
                                        <p:tgtEl>
                                          <p:spTgt spid="6">
                                            <p:txEl>
                                              <p:pRg st="0" end="0"/>
                                            </p:txEl>
                                          </p:spTgt>
                                        </p:tgtEl>
                                        <p:attrNameLst>
                                          <p:attrName>ppt_y</p:attrName>
                                        </p:attrNameLst>
                                      </p:cBhvr>
                                      <p:tavLst>
                                        <p:tav tm="0">
                                          <p:val>
                                            <p:strVal val="#ppt_y+.1"/>
                                          </p:val>
                                        </p:tav>
                                        <p:tav tm="100000">
                                          <p:val>
                                            <p:strVal val="#ppt_y"/>
                                          </p:val>
                                        </p:tav>
                                      </p:tavLst>
                                    </p:anim>
                                  </p:childTnLst>
                                </p:cTn>
                              </p:par>
                              <p:par>
                                <p:cTn id="19" presetID="5" presetClass="entr" presetSubtype="1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checkerboard(across)">
                                      <p:cBhvr>
                                        <p:cTn id="21" dur="2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4"/>
                </p:tgtEl>
              </p:cMediaNode>
            </p:audio>
          </p:childTnLst>
        </p:cTn>
      </p:par>
    </p:tnLst>
    <p:bldLst>
      <p:bldP spid="3" grpId="0" build="p"/>
      <p:bldP spid="6"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6824" y="837200"/>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“It would be good if the transitioning from parents to grandparents could be made easier for children, less stressful. It’s not always handled that well. </a:t>
            </a:r>
          </a:p>
          <a:p>
            <a:pPr marL="0" indent="0">
              <a:buNone/>
            </a:pPr>
            <a:r>
              <a:rPr lang="en-NZ" sz="3200" dirty="0">
                <a:effectLst/>
                <a:latin typeface="Arial" panose="020B0604020202020204" pitchFamily="34" charset="0"/>
                <a:cs typeface="Arial" panose="020B0604020202020204" pitchFamily="34" charset="0"/>
              </a:rPr>
              <a:t>CYFS can be really insensitive to the kids.” </a:t>
            </a:r>
          </a:p>
        </p:txBody>
      </p:sp>
      <p:pic>
        <p:nvPicPr>
          <p:cNvPr id="2" name="Picture 1" descr="Tracy keeping up with the Academy's students"/>
          <p:cNvPicPr>
            <a:picLocks noChangeAspect="1"/>
          </p:cNvPicPr>
          <p:nvPr/>
        </p:nvPicPr>
        <p:blipFill rotWithShape="1">
          <a:blip r:embed="rId5">
            <a:clrChange>
              <a:clrFrom>
                <a:srgbClr val="D8D3CD"/>
              </a:clrFrom>
              <a:clrTo>
                <a:srgbClr val="D8D3CD">
                  <a:alpha val="0"/>
                </a:srgbClr>
              </a:clrTo>
            </a:clrChange>
            <a:extLst>
              <a:ext uri="{BEBA8EAE-BF5A-486C-A8C5-ECC9F3942E4B}">
                <a14:imgProps xmlns:a14="http://schemas.microsoft.com/office/drawing/2010/main">
                  <a14:imgLayer r:embed="rId6">
                    <a14:imgEffect>
                      <a14:artisticPaintStrokes/>
                    </a14:imgEffect>
                    <a14:imgEffect>
                      <a14:brightnessContrast bright="40000" contrast="-40000"/>
                    </a14:imgEffect>
                  </a14:imgLayer>
                </a14:imgProps>
              </a:ext>
            </a:extLst>
          </a:blip>
          <a:srcRect t="10410"/>
          <a:stretch/>
        </p:blipFill>
        <p:spPr>
          <a:xfrm>
            <a:off x="7936524" y="3376246"/>
            <a:ext cx="3810000" cy="3413346"/>
          </a:xfrm>
          <a:prstGeom prst="ellipse">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206312555"/>
      </p:ext>
    </p:extLst>
  </p:cSld>
  <p:clrMapOvr>
    <a:masterClrMapping/>
  </p:clrMapOvr>
  <mc:AlternateContent xmlns:mc="http://schemas.openxmlformats.org/markup-compatibility/2006" xmlns:p14="http://schemas.microsoft.com/office/powerpoint/2010/main">
    <mc:Choice Requires="p14">
      <p:transition spd="slow" p14:dur="2000" advTm="10828"/>
    </mc:Choice>
    <mc:Fallback xmlns="">
      <p:transition spd="slow" advTm="108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750"/>
                                        <p:tgtEl>
                                          <p:spTgt spid="3">
                                            <p:txEl>
                                              <p:pRg st="0" end="0"/>
                                            </p:txEl>
                                          </p:spTgt>
                                        </p:tgtEl>
                                      </p:cBhvr>
                                    </p:animEffect>
                                    <p:anim calcmode="lin" valueType="num">
                                      <p:cBhvr>
                                        <p:cTn id="11" dur="5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5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5751"/>
                            </p:stCondLst>
                            <p:childTnLst>
                              <p:par>
                                <p:cTn id="14" presetID="42" presetClass="entr" presetSubtype="0" fill="hold" grpId="0"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750"/>
                                        <p:tgtEl>
                                          <p:spTgt spid="3">
                                            <p:txEl>
                                              <p:pRg st="1" end="1"/>
                                            </p:txEl>
                                          </p:spTgt>
                                        </p:tgtEl>
                                      </p:cBhvr>
                                    </p:animEffect>
                                    <p:anim calcmode="lin" valueType="num">
                                      <p:cBhvr>
                                        <p:cTn id="17" dur="5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8" dur="5750" fill="hold"/>
                                        <p:tgtEl>
                                          <p:spTgt spid="3">
                                            <p:txEl>
                                              <p:pRg st="1" end="1"/>
                                            </p:txEl>
                                          </p:spTgt>
                                        </p:tgtEl>
                                        <p:attrNameLst>
                                          <p:attrName>ppt_y</p:attrName>
                                        </p:attrNameLst>
                                      </p:cBhvr>
                                      <p:tavLst>
                                        <p:tav tm="0">
                                          <p:val>
                                            <p:strVal val="#ppt_y+.1"/>
                                          </p:val>
                                        </p:tav>
                                        <p:tav tm="100000">
                                          <p:val>
                                            <p:strVal val="#ppt_y"/>
                                          </p:val>
                                        </p:tav>
                                      </p:tavLst>
                                    </p:anim>
                                  </p:childTnLst>
                                </p:cTn>
                              </p:par>
                              <p:par>
                                <p:cTn id="19" presetID="14" presetClass="entr" presetSubtype="1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2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8224" y="1063065"/>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“The politicians need to be better informed about grandchildren in our situations…”</a:t>
            </a:r>
          </a:p>
        </p:txBody>
      </p:sp>
      <p:sp>
        <p:nvSpPr>
          <p:cNvPr id="6" name="Content Placeholder 2"/>
          <p:cNvSpPr txBox="1">
            <a:spLocks/>
          </p:cNvSpPr>
          <p:nvPr/>
        </p:nvSpPr>
        <p:spPr>
          <a:xfrm>
            <a:off x="591509" y="2829965"/>
            <a:ext cx="8499737"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3200" dirty="0">
                <a:effectLst/>
                <a:latin typeface="Arial" panose="020B0604020202020204" pitchFamily="34" charset="0"/>
                <a:cs typeface="Arial" panose="020B0604020202020204" pitchFamily="34" charset="0"/>
              </a:rPr>
              <a:t>“They need to address the funding issue and assist our grandparents to be able to care for us without making their lives so difficult financially.”</a:t>
            </a:r>
          </a:p>
          <a:p>
            <a:pPr>
              <a:buClr>
                <a:schemeClr val="bg1"/>
              </a:buClr>
            </a:pPr>
            <a:endParaRPr lang="en-NZ" sz="3200" dirty="0">
              <a:latin typeface="Arial" panose="020B0604020202020204" pitchFamily="34" charset="0"/>
              <a:cs typeface="Arial" panose="020B0604020202020204" pitchFamily="34" charset="0"/>
            </a:endParaRPr>
          </a:p>
        </p:txBody>
      </p:sp>
      <p:grpSp>
        <p:nvGrpSpPr>
          <p:cNvPr id="7" name="Group 6"/>
          <p:cNvGrpSpPr/>
          <p:nvPr/>
        </p:nvGrpSpPr>
        <p:grpSpPr>
          <a:xfrm>
            <a:off x="8399218" y="2520461"/>
            <a:ext cx="3514725" cy="3810000"/>
            <a:chOff x="8418268" y="2482361"/>
            <a:chExt cx="3514725" cy="3810000"/>
          </a:xfrm>
        </p:grpSpPr>
        <p:sp>
          <p:nvSpPr>
            <p:cNvPr id="5" name="Oval 4"/>
            <p:cNvSpPr/>
            <p:nvPr/>
          </p:nvSpPr>
          <p:spPr>
            <a:xfrm>
              <a:off x="9689123" y="3165231"/>
              <a:ext cx="826477" cy="24618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4" name="Picture 3" descr="... facebook is like being a politician if you collect enough friends you"/>
            <p:cNvPicPr>
              <a:picLocks noChangeAspect="1"/>
            </p:cNvPicPr>
            <p:nvPr/>
          </p:nvPicPr>
          <p:blipFill>
            <a:blip r:embed="rId5">
              <a:clrChange>
                <a:clrFrom>
                  <a:srgbClr val="FFFFFF"/>
                </a:clrFrom>
                <a:clrTo>
                  <a:srgbClr val="FFFFFF">
                    <a:alpha val="0"/>
                  </a:srgbClr>
                </a:clrTo>
              </a:clrChange>
            </a:blip>
            <a:stretch>
              <a:fillRect/>
            </a:stretch>
          </p:blipFill>
          <p:spPr>
            <a:xfrm>
              <a:off x="8418268" y="2482361"/>
              <a:ext cx="3514725" cy="3810000"/>
            </a:xfrm>
            <a:prstGeom prst="rect">
              <a:avLst/>
            </a:prstGeom>
          </p:spPr>
        </p:pic>
      </p:gr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95682921"/>
      </p:ext>
    </p:extLst>
  </p:cSld>
  <p:clrMapOvr>
    <a:masterClrMapping/>
  </p:clrMapOvr>
  <mc:AlternateContent xmlns:mc="http://schemas.openxmlformats.org/markup-compatibility/2006" xmlns:p14="http://schemas.microsoft.com/office/powerpoint/2010/main">
    <mc:Choice Requires="p14">
      <p:transition spd="slow" p14:dur="2000" advTm="9440"/>
    </mc:Choice>
    <mc:Fallback xmlns="">
      <p:transition spd="slow" advTm="94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3500"/>
                                        <p:tgtEl>
                                          <p:spTgt spid="3">
                                            <p:txEl>
                                              <p:pRg st="0" end="0"/>
                                            </p:txEl>
                                          </p:spTgt>
                                        </p:tgtEl>
                                      </p:cBhvr>
                                    </p:animEffect>
                                    <p:anim calcmode="lin" valueType="num">
                                      <p:cBhvr>
                                        <p:cTn id="11" dur="3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3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3501"/>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4000"/>
                                        <p:tgtEl>
                                          <p:spTgt spid="6">
                                            <p:txEl>
                                              <p:pRg st="0" end="0"/>
                                            </p:txEl>
                                          </p:spTgt>
                                        </p:tgtEl>
                                      </p:cBhvr>
                                    </p:animEffect>
                                    <p:anim calcmode="lin" valueType="num">
                                      <p:cBhvr>
                                        <p:cTn id="17" dur="4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4000" fill="hold"/>
                                        <p:tgtEl>
                                          <p:spTgt spid="6">
                                            <p:txEl>
                                              <p:pRg st="0" end="0"/>
                                            </p:txEl>
                                          </p:spTgt>
                                        </p:tgtEl>
                                        <p:attrNameLst>
                                          <p:attrName>ppt_y</p:attrName>
                                        </p:attrNameLst>
                                      </p:cBhvr>
                                      <p:tavLst>
                                        <p:tav tm="0">
                                          <p:val>
                                            <p:strVal val="#ppt_y+.1"/>
                                          </p:val>
                                        </p:tav>
                                        <p:tav tm="100000">
                                          <p:val>
                                            <p:strVal val="#ppt_y"/>
                                          </p:val>
                                        </p:tav>
                                      </p:tavLst>
                                    </p:anim>
                                  </p:childTnLst>
                                </p:cTn>
                              </p:par>
                              <p:par>
                                <p:cTn id="19" presetID="32" presetClass="emph" presetSubtype="0" fill="hold" nodeType="withEffect">
                                  <p:stCondLst>
                                    <p:cond delay="0"/>
                                  </p:stCondLst>
                                  <p:childTnLst>
                                    <p:animRot by="120000">
                                      <p:cBhvr>
                                        <p:cTn id="20" dur="100" fill="hold">
                                          <p:stCondLst>
                                            <p:cond delay="0"/>
                                          </p:stCondLst>
                                        </p:cTn>
                                        <p:tgtEl>
                                          <p:spTgt spid="7"/>
                                        </p:tgtEl>
                                        <p:attrNameLst>
                                          <p:attrName>r</p:attrName>
                                        </p:attrNameLst>
                                      </p:cBhvr>
                                    </p:animRot>
                                    <p:animRot by="-240000">
                                      <p:cBhvr>
                                        <p:cTn id="21" dur="200" fill="hold">
                                          <p:stCondLst>
                                            <p:cond delay="200"/>
                                          </p:stCondLst>
                                        </p:cTn>
                                        <p:tgtEl>
                                          <p:spTgt spid="7"/>
                                        </p:tgtEl>
                                        <p:attrNameLst>
                                          <p:attrName>r</p:attrName>
                                        </p:attrNameLst>
                                      </p:cBhvr>
                                    </p:animRot>
                                    <p:animRot by="240000">
                                      <p:cBhvr>
                                        <p:cTn id="22" dur="200" fill="hold">
                                          <p:stCondLst>
                                            <p:cond delay="400"/>
                                          </p:stCondLst>
                                        </p:cTn>
                                        <p:tgtEl>
                                          <p:spTgt spid="7"/>
                                        </p:tgtEl>
                                        <p:attrNameLst>
                                          <p:attrName>r</p:attrName>
                                        </p:attrNameLst>
                                      </p:cBhvr>
                                    </p:animRot>
                                    <p:animRot by="-240000">
                                      <p:cBhvr>
                                        <p:cTn id="23" dur="200" fill="hold">
                                          <p:stCondLst>
                                            <p:cond delay="600"/>
                                          </p:stCondLst>
                                        </p:cTn>
                                        <p:tgtEl>
                                          <p:spTgt spid="7"/>
                                        </p:tgtEl>
                                        <p:attrNameLst>
                                          <p:attrName>r</p:attrName>
                                        </p:attrNameLst>
                                      </p:cBhvr>
                                    </p:animRot>
                                    <p:animRot by="120000">
                                      <p:cBhvr>
                                        <p:cTn id="24"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5" fill="hold" display="0">
                  <p:stCondLst>
                    <p:cond delay="indefinite"/>
                  </p:stCondLst>
                  <p:endCondLst>
                    <p:cond evt="onStopAudio" delay="0">
                      <p:tgtEl>
                        <p:sldTgt/>
                      </p:tgtEl>
                    </p:cond>
                  </p:endCondLst>
                </p:cTn>
                <p:tgtEl>
                  <p:spTgt spid="2"/>
                </p:tgtEl>
              </p:cMediaNode>
            </p:audio>
          </p:childTnLst>
        </p:cTn>
      </p:par>
    </p:tnLst>
    <p:bldLst>
      <p:bldP spid="3" grpId="0" build="p"/>
      <p:bldP spid="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2717" y="617055"/>
            <a:ext cx="6732483" cy="1329225"/>
          </a:xfrm>
        </p:spPr>
        <p:txBody>
          <a:bodyPr>
            <a:noAutofit/>
          </a:bodyPr>
          <a:lstStyle/>
          <a:p>
            <a:pPr marL="0" indent="0">
              <a:buClr>
                <a:schemeClr val="bg1"/>
              </a:buClr>
              <a:buNone/>
            </a:pPr>
            <a:r>
              <a:rPr lang="en-US" sz="3200" dirty="0">
                <a:effectLst/>
                <a:latin typeface="Arial" panose="020B0604020202020204" pitchFamily="34" charset="0"/>
                <a:cs typeface="Arial" panose="020B0604020202020204" pitchFamily="34" charset="0"/>
              </a:rPr>
              <a:t>“I think it would be helpful if the grandparents themselves could have more support and be better informed to be able to deal with the problems that are likely to arise, like when the children become teenagers and start to play up.” </a:t>
            </a:r>
            <a:endParaRPr lang="en-NZ" sz="3200"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461284" y="5209896"/>
            <a:ext cx="11544611"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3200" dirty="0">
                <a:effectLst/>
                <a:latin typeface="Arial" panose="020B0604020202020204" pitchFamily="34" charset="0"/>
                <a:cs typeface="Arial" panose="020B0604020202020204" pitchFamily="34" charset="0"/>
              </a:rPr>
              <a:t>“[and]…Better support, facilitation for when the parents start to get involved again and things turn potentially nasty.” </a:t>
            </a:r>
          </a:p>
          <a:p>
            <a:endParaRPr lang="en-NZ" sz="3200" dirty="0">
              <a:effectLst/>
              <a:latin typeface="Arial" panose="020B0604020202020204" pitchFamily="34" charset="0"/>
              <a:cs typeface="Arial" panose="020B0604020202020204" pitchFamily="34" charset="0"/>
            </a:endParaRPr>
          </a:p>
          <a:p>
            <a:pPr>
              <a:buClr>
                <a:schemeClr val="bg1"/>
              </a:buClr>
            </a:pPr>
            <a:endParaRPr lang="en-NZ" sz="3200" dirty="0">
              <a:latin typeface="Arial" panose="020B0604020202020204" pitchFamily="34" charset="0"/>
              <a:cs typeface="Arial" panose="020B0604020202020204" pitchFamily="34" charset="0"/>
            </a:endParaRPr>
          </a:p>
        </p:txBody>
      </p:sp>
      <p:sp>
        <p:nvSpPr>
          <p:cNvPr id="4" name="TextBox 3"/>
          <p:cNvSpPr txBox="1"/>
          <p:nvPr/>
        </p:nvSpPr>
        <p:spPr>
          <a:xfrm>
            <a:off x="582717" y="101112"/>
            <a:ext cx="4082482" cy="369332"/>
          </a:xfrm>
          <a:prstGeom prst="rect">
            <a:avLst/>
          </a:prstGeom>
          <a:noFill/>
        </p:spPr>
        <p:txBody>
          <a:bodyPr wrap="square" rtlCol="0">
            <a:spAutoFit/>
          </a:bodyPr>
          <a:lstStyle/>
          <a:p>
            <a:r>
              <a:rPr lang="en-NZ" dirty="0">
                <a:solidFill>
                  <a:schemeClr val="tx2"/>
                </a:solidFill>
              </a:rPr>
              <a:t>The Groups</a:t>
            </a:r>
          </a:p>
        </p:txBody>
      </p:sp>
      <p:grpSp>
        <p:nvGrpSpPr>
          <p:cNvPr id="7" name="Group 6"/>
          <p:cNvGrpSpPr/>
          <p:nvPr/>
        </p:nvGrpSpPr>
        <p:grpSpPr>
          <a:xfrm>
            <a:off x="6942118" y="285778"/>
            <a:ext cx="5405213" cy="4176023"/>
            <a:chOff x="6942118" y="285778"/>
            <a:chExt cx="5405213" cy="4176023"/>
          </a:xfrm>
        </p:grpSpPr>
        <p:pic>
          <p:nvPicPr>
            <p:cNvPr id="2" name="Picture 1" descr="Inside the Weird Teenage Brain"/>
            <p:cNvPicPr>
              <a:picLocks noChangeAspect="1"/>
            </p:cNvPicPr>
            <p:nvPr/>
          </p:nvPicPr>
          <p:blipFill rotWithShape="1">
            <a:blip r:embed="rId5">
              <a:clrChange>
                <a:clrFrom>
                  <a:srgbClr val="FFFFFF"/>
                </a:clrFrom>
                <a:clrTo>
                  <a:srgbClr val="FFFFFF">
                    <a:alpha val="0"/>
                  </a:srgbClr>
                </a:clrTo>
              </a:clrChange>
            </a:blip>
            <a:srcRect l="36177" r="911"/>
            <a:stretch/>
          </p:blipFill>
          <p:spPr>
            <a:xfrm>
              <a:off x="6942118" y="549225"/>
              <a:ext cx="5405213" cy="3912576"/>
            </a:xfrm>
            <a:prstGeom prst="rect">
              <a:avLst/>
            </a:prstGeom>
          </p:spPr>
        </p:pic>
        <p:sp>
          <p:nvSpPr>
            <p:cNvPr id="5" name="TextBox 4"/>
            <p:cNvSpPr txBox="1"/>
            <p:nvPr/>
          </p:nvSpPr>
          <p:spPr>
            <a:xfrm>
              <a:off x="7315200" y="285778"/>
              <a:ext cx="2247900" cy="369332"/>
            </a:xfrm>
            <a:prstGeom prst="rect">
              <a:avLst/>
            </a:prstGeom>
            <a:noFill/>
          </p:spPr>
          <p:txBody>
            <a:bodyPr wrap="square" rtlCol="0">
              <a:spAutoFit/>
            </a:bodyPr>
            <a:lstStyle/>
            <a:p>
              <a:r>
                <a:rPr lang="en-NZ" dirty="0"/>
                <a:t>The Teenage Brain</a:t>
              </a:r>
            </a:p>
          </p:txBody>
        </p:sp>
      </p:gr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683791182"/>
      </p:ext>
    </p:extLst>
  </p:cSld>
  <p:clrMapOvr>
    <a:masterClrMapping/>
  </p:clrMapOvr>
  <mc:AlternateContent xmlns:mc="http://schemas.openxmlformats.org/markup-compatibility/2006" xmlns:p14="http://schemas.microsoft.com/office/powerpoint/2010/main">
    <mc:Choice Requires="p14">
      <p:transition spd="slow" p14:dur="2000" advTm="19949"/>
    </mc:Choice>
    <mc:Fallback xmlns="">
      <p:transition spd="slow" advTm="199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1"/>
                            </p:stCondLst>
                            <p:childTnLst>
                              <p:par>
                                <p:cTn id="8" presetID="42" presetClass="entr" presetSubtype="0" fill="hold" grpId="0" nodeType="afterEffect">
                                  <p:stCondLst>
                                    <p:cond delay="10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6250"/>
                                        <p:tgtEl>
                                          <p:spTgt spid="3">
                                            <p:txEl>
                                              <p:pRg st="0" end="0"/>
                                            </p:txEl>
                                          </p:spTgt>
                                        </p:tgtEl>
                                      </p:cBhvr>
                                    </p:animEffect>
                                    <p:anim calcmode="lin" valueType="num">
                                      <p:cBhvr>
                                        <p:cTn id="11" dur="6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6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7251"/>
                            </p:stCondLst>
                            <p:childTnLst>
                              <p:par>
                                <p:cTn id="14" presetID="42" presetClass="entr" presetSubtype="0" fill="hold" grpId="0" nodeType="afterEffect">
                                  <p:stCondLst>
                                    <p:cond delay="100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4000"/>
                                        <p:tgtEl>
                                          <p:spTgt spid="6">
                                            <p:txEl>
                                              <p:pRg st="0" end="0"/>
                                            </p:txEl>
                                          </p:spTgt>
                                        </p:tgtEl>
                                      </p:cBhvr>
                                    </p:animEffect>
                                    <p:anim calcmode="lin" valueType="num">
                                      <p:cBhvr>
                                        <p:cTn id="17" dur="4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4000" fill="hold"/>
                                        <p:tgtEl>
                                          <p:spTgt spid="6">
                                            <p:txEl>
                                              <p:pRg st="0" end="0"/>
                                            </p:txEl>
                                          </p:spTgt>
                                        </p:tgtEl>
                                        <p:attrNameLst>
                                          <p:attrName>ppt_y</p:attrName>
                                        </p:attrNameLst>
                                      </p:cBhvr>
                                      <p:tavLst>
                                        <p:tav tm="0">
                                          <p:val>
                                            <p:strVal val="#ppt_y+.1"/>
                                          </p:val>
                                        </p:tav>
                                        <p:tav tm="100000">
                                          <p:val>
                                            <p:strVal val="#ppt_y"/>
                                          </p:val>
                                        </p:tav>
                                      </p:tavLst>
                                    </p:anim>
                                  </p:childTnLst>
                                </p:cTn>
                              </p:par>
                              <p:par>
                                <p:cTn id="19" presetID="23" presetClass="entr" presetSubtype="1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250" fill="hold"/>
                                        <p:tgtEl>
                                          <p:spTgt spid="7"/>
                                        </p:tgtEl>
                                        <p:attrNameLst>
                                          <p:attrName>ppt_w</p:attrName>
                                        </p:attrNameLst>
                                      </p:cBhvr>
                                      <p:tavLst>
                                        <p:tav tm="0">
                                          <p:val>
                                            <p:fltVal val="0"/>
                                          </p:val>
                                        </p:tav>
                                        <p:tav tm="100000">
                                          <p:val>
                                            <p:strVal val="#ppt_w"/>
                                          </p:val>
                                        </p:tav>
                                      </p:tavLst>
                                    </p:anim>
                                    <p:anim calcmode="lin" valueType="num">
                                      <p:cBhvr>
                                        <p:cTn id="22" dur="125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8"/>
                </p:tgtEl>
              </p:cMediaNode>
            </p:audio>
          </p:childTnLst>
        </p:cTn>
      </p:par>
    </p:tnLst>
    <p:bldLst>
      <p:bldP spid="3" grpId="0" build="p"/>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4473" y="888887"/>
            <a:ext cx="10353762" cy="1329225"/>
          </a:xfrm>
        </p:spPr>
        <p:txBody>
          <a:bodyPr>
            <a:noAutofit/>
          </a:bodyPr>
          <a:lstStyle/>
          <a:p>
            <a:pPr>
              <a:buClr>
                <a:schemeClr val="bg1"/>
              </a:buClr>
            </a:pPr>
            <a:r>
              <a:rPr lang="en-NZ" sz="3200" dirty="0">
                <a:effectLst/>
                <a:latin typeface="Arial" panose="020B0604020202020204" pitchFamily="34" charset="0"/>
                <a:cs typeface="Arial" panose="020B0604020202020204" pitchFamily="34" charset="0"/>
              </a:rPr>
              <a:t>“</a:t>
            </a:r>
            <a:r>
              <a:rPr lang="en-US" sz="3200" dirty="0">
                <a:effectLst/>
                <a:latin typeface="Arial" panose="020B0604020202020204" pitchFamily="34" charset="0"/>
                <a:cs typeface="Arial" panose="020B0604020202020204" pitchFamily="34" charset="0"/>
              </a:rPr>
              <a:t>My life has changed, only for the better – an upgrade of every single way I used to live. An example – FOOD! I’ve never been hungry since staying with my grandparents. With my Mum, there was never any food. One meal a day was a nicety. From the age of five she would leave me at home by myself until eleven o’clock at night.”</a:t>
            </a:r>
            <a:endParaRPr lang="en-NZ" sz="3200" dirty="0">
              <a:effectLst/>
              <a:latin typeface="Arial" panose="020B0604020202020204" pitchFamily="34" charset="0"/>
              <a:cs typeface="Arial" panose="020B0604020202020204" pitchFamily="34" charset="0"/>
            </a:endParaRPr>
          </a:p>
          <a:p>
            <a:pPr>
              <a:buClr>
                <a:schemeClr val="bg1"/>
              </a:buClr>
            </a:pPr>
            <a:endParaRPr lang="en-NZ" sz="3200" dirty="0">
              <a:latin typeface="Arial" panose="020B0604020202020204" pitchFamily="34" charset="0"/>
              <a:cs typeface="Arial" panose="020B0604020202020204" pitchFamily="34" charset="0"/>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037289531"/>
      </p:ext>
    </p:extLst>
  </p:cSld>
  <p:clrMapOvr>
    <a:masterClrMapping/>
  </p:clrMapOvr>
  <mc:AlternateContent xmlns:mc="http://schemas.openxmlformats.org/markup-compatibility/2006" xmlns:p14="http://schemas.microsoft.com/office/powerpoint/2010/main">
    <mc:Choice Requires="p14">
      <p:transition p14:dur="0" advTm="22776"/>
    </mc:Choice>
    <mc:Fallback xmlns="">
      <p:transition advTm="227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250"/>
                                        <p:tgtEl>
                                          <p:spTgt spid="3">
                                            <p:txEl>
                                              <p:pRg st="0" end="0"/>
                                            </p:txEl>
                                          </p:spTgt>
                                        </p:tgtEl>
                                      </p:cBhvr>
                                    </p:animEffect>
                                    <p:anim calcmode="lin" valueType="num">
                                      <p:cBhvr>
                                        <p:cTn id="11" dur="5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5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9770" y="670146"/>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“I wonder if the age of coming into care might make a difference in terms of the reasons for this intervention – like, the older you are, the more exposed you are to the circumstances…lifestyle; such as drugs, neglect, abuse, violence, suicide, murder. It seems to me that the younger you are, the better off because you haven’t been exposed to these situations for so long.”</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314233795"/>
      </p:ext>
    </p:extLst>
  </p:cSld>
  <p:clrMapOvr>
    <a:masterClrMapping/>
  </p:clrMapOvr>
  <mc:AlternateContent xmlns:mc="http://schemas.openxmlformats.org/markup-compatibility/2006" xmlns:p14="http://schemas.microsoft.com/office/powerpoint/2010/main">
    <mc:Choice Requires="p14">
      <p:transition spd="slow" p14:dur="2000" advTm="19950"/>
    </mc:Choice>
    <mc:Fallback xmlns="">
      <p:transition spd="slow" advTm="199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250"/>
                                        <p:tgtEl>
                                          <p:spTgt spid="3">
                                            <p:txEl>
                                              <p:pRg st="0" end="0"/>
                                            </p:txEl>
                                          </p:spTgt>
                                        </p:tgtEl>
                                      </p:cBhvr>
                                    </p:animEffect>
                                    <p:anim calcmode="lin" valueType="num">
                                      <p:cBhvr>
                                        <p:cTn id="11" dur="10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10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9770" y="670146"/>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“I think there exists this sort of insidious attitude, when people are being cynical or critical – it’s like “well, the reason you’re parenting your grandchild is because you stuffed up parenting your child – why should you get any funding?” I disagree with such a shallow attitude! I don’t think we are our grandparents’ second chance to get it right!” </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443178084"/>
      </p:ext>
    </p:extLst>
  </p:cSld>
  <p:clrMapOvr>
    <a:masterClrMapping/>
  </p:clrMapOvr>
  <mc:AlternateContent xmlns:mc="http://schemas.openxmlformats.org/markup-compatibility/2006" xmlns:p14="http://schemas.microsoft.com/office/powerpoint/2010/main">
    <mc:Choice Requires="p14">
      <p:transition spd="slow" p14:dur="2000" advTm="17387"/>
    </mc:Choice>
    <mc:Fallback xmlns="">
      <p:transition spd="slow" advTm="173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3000"/>
                                        <p:tgtEl>
                                          <p:spTgt spid="3">
                                            <p:txEl>
                                              <p:pRg st="0" end="0"/>
                                            </p:txEl>
                                          </p:spTgt>
                                        </p:tgtEl>
                                      </p:cBhvr>
                                    </p:animEffect>
                                    <p:anim calcmode="lin" valueType="num">
                                      <p:cBhvr>
                                        <p:cTn id="11" dur="1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1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1993" y="942708"/>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“Even though she has 3 other children who have done well in life, I think my Gran didn’t want a repeat of what happened to my Mum. I think she took every precaution to ensure a similar thing didn’t happen. The main thing…making sure I was surrounded by people that would provide a positive influence.”</a:t>
            </a:r>
          </a:p>
          <a:p>
            <a:pPr marL="0" indent="0">
              <a:buNone/>
            </a:pPr>
            <a:endParaRPr lang="en-NZ" sz="3200" dirty="0">
              <a:effectLst/>
              <a:latin typeface="Arial" panose="020B0604020202020204" pitchFamily="34" charset="0"/>
              <a:cs typeface="Arial" panose="020B060402020202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71510918"/>
      </p:ext>
    </p:extLst>
  </p:cSld>
  <p:clrMapOvr>
    <a:masterClrMapping/>
  </p:clrMapOvr>
  <mc:AlternateContent xmlns:mc="http://schemas.openxmlformats.org/markup-compatibility/2006" xmlns:p14="http://schemas.microsoft.com/office/powerpoint/2010/main">
    <mc:Choice Requires="p14">
      <p:transition spd="slow" p14:dur="2000" advTm="15159"/>
    </mc:Choice>
    <mc:Fallback xmlns="">
      <p:transition spd="slow" advTm="151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8000"/>
                                        <p:tgtEl>
                                          <p:spTgt spid="3">
                                            <p:txEl>
                                              <p:pRg st="0" end="0"/>
                                            </p:txEl>
                                          </p:spTgt>
                                        </p:tgtEl>
                                      </p:cBhvr>
                                    </p:animEffect>
                                    <p:anim calcmode="lin" valueType="num">
                                      <p:cBhvr>
                                        <p:cTn id="11" dur="8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8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0090" y="1107026"/>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“Yeah, I have no problem with my Grandmother, but I know that my Mum and Aunties have – the way that they describe her as a Mother when they were young is just totally different to the person that she is now. And I don’t think it’s her way of sort of making up for herself, but, it just goes to show how people can change, I guess.”</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174980010"/>
      </p:ext>
    </p:extLst>
  </p:cSld>
  <p:clrMapOvr>
    <a:masterClrMapping/>
  </p:clrMapOvr>
  <mc:AlternateContent xmlns:mc="http://schemas.openxmlformats.org/markup-compatibility/2006" xmlns:p14="http://schemas.microsoft.com/office/powerpoint/2010/main">
    <mc:Choice Requires="p14">
      <p:transition spd="slow" p14:dur="2000" advTm="17459"/>
    </mc:Choice>
    <mc:Fallback xmlns="">
      <p:transition spd="slow" advTm="174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1500"/>
                                        <p:tgtEl>
                                          <p:spTgt spid="3">
                                            <p:txEl>
                                              <p:pRg st="0" end="0"/>
                                            </p:txEl>
                                          </p:spTgt>
                                        </p:tgtEl>
                                      </p:cBhvr>
                                    </p:animEffect>
                                    <p:anim calcmode="lin" valueType="num">
                                      <p:cBhvr>
                                        <p:cTn id="11" dur="11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11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9770" y="670146"/>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“I’ve been thinking about the naïve and shallow view on life that a lot of people have surrounding our sorts of situations – it’s almost along the lines of victim blaming. I think this is a common flaw in our society at the moment…”</a:t>
            </a:r>
          </a:p>
        </p:txBody>
      </p:sp>
      <p:sp>
        <p:nvSpPr>
          <p:cNvPr id="6" name="Content Placeholder 2"/>
          <p:cNvSpPr txBox="1">
            <a:spLocks/>
          </p:cNvSpPr>
          <p:nvPr/>
        </p:nvSpPr>
        <p:spPr>
          <a:xfrm>
            <a:off x="658330" y="4334817"/>
            <a:ext cx="10353762"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NZ" sz="3200" dirty="0">
                <a:effectLst/>
                <a:latin typeface="Arial" panose="020B0604020202020204" pitchFamily="34" charset="0"/>
                <a:cs typeface="Arial" panose="020B0604020202020204" pitchFamily="34" charset="0"/>
              </a:rPr>
              <a:t>“People assume that if you live with your grandparents, you’re a bit messed up. The first thing they ask is “where are your parents?” I expect that now.”</a:t>
            </a:r>
          </a:p>
          <a:p>
            <a:pPr>
              <a:buClr>
                <a:schemeClr val="bg1"/>
              </a:buClr>
            </a:pPr>
            <a:endParaRPr lang="en-NZ" sz="3200" dirty="0">
              <a:latin typeface="Arial" panose="020B0604020202020204" pitchFamily="34" charset="0"/>
              <a:cs typeface="Arial" panose="020B060402020202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543680656"/>
      </p:ext>
    </p:extLst>
  </p:cSld>
  <p:clrMapOvr>
    <a:masterClrMapping/>
  </p:clrMapOvr>
  <mc:AlternateContent xmlns:mc="http://schemas.openxmlformats.org/markup-compatibility/2006" xmlns:p14="http://schemas.microsoft.com/office/powerpoint/2010/main">
    <mc:Choice Requires="p14">
      <p:transition spd="slow" p14:dur="2000" advTm="18197"/>
    </mc:Choice>
    <mc:Fallback xmlns="">
      <p:transition spd="slow" advTm="181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250"/>
                                        <p:tgtEl>
                                          <p:spTgt spid="3">
                                            <p:txEl>
                                              <p:pRg st="0" end="0"/>
                                            </p:txEl>
                                          </p:spTgt>
                                        </p:tgtEl>
                                      </p:cBhvr>
                                    </p:animEffect>
                                    <p:anim calcmode="lin" valueType="num">
                                      <p:cBhvr>
                                        <p:cTn id="11" dur="7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7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7251"/>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6000"/>
                                        <p:tgtEl>
                                          <p:spTgt spid="6">
                                            <p:txEl>
                                              <p:pRg st="0" end="0"/>
                                            </p:txEl>
                                          </p:spTgt>
                                        </p:tgtEl>
                                      </p:cBhvr>
                                    </p:animEffect>
                                    <p:anim calcmode="lin" valueType="num">
                                      <p:cBhvr>
                                        <p:cTn id="17" dur="6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6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3" grpId="0" build="p"/>
      <p:bldP spid="6"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9285" y="336038"/>
            <a:ext cx="8921768"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“One thing which is topical, and which is relevant to me is housing. Especially when living with grandparents and renting – moving is one of the most draining things for anyone. For them to have to worry about going somewhere that still suits the needs of the child…and their own needs, and that’s in an area and price range they can afford – just trying to find somewhere in time that suits the various criteria is huge.” </a:t>
            </a:r>
          </a:p>
        </p:txBody>
      </p:sp>
      <p:pic>
        <p:nvPicPr>
          <p:cNvPr id="2" name="Picture 1" descr="Senior Housing"/>
          <p:cNvPicPr>
            <a:picLocks noChangeAspect="1"/>
          </p:cNvPicPr>
          <p:nvPr/>
        </p:nvPicPr>
        <p:blipFill rotWithShape="1">
          <a:blip r:embed="rId5">
            <a:clrChange>
              <a:clrFrom>
                <a:srgbClr val="FFFFFF"/>
              </a:clrFrom>
              <a:clrTo>
                <a:srgbClr val="FFFFFF">
                  <a:alpha val="0"/>
                </a:srgbClr>
              </a:clrTo>
            </a:clrChange>
          </a:blip>
          <a:srcRect b="33217"/>
          <a:stretch/>
        </p:blipFill>
        <p:spPr>
          <a:xfrm>
            <a:off x="8303483" y="2839916"/>
            <a:ext cx="4357439" cy="3279530"/>
          </a:xfrm>
          <a:prstGeom prst="rect">
            <a:avLst/>
          </a:prstGeom>
        </p:spPr>
      </p:pic>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729210568"/>
      </p:ext>
    </p:extLst>
  </p:cSld>
  <p:clrMapOvr>
    <a:masterClrMapping/>
  </p:clrMapOvr>
  <mc:AlternateContent xmlns:mc="http://schemas.openxmlformats.org/markup-compatibility/2006" xmlns:p14="http://schemas.microsoft.com/office/powerpoint/2010/main">
    <mc:Choice Requires="p14">
      <p:transition spd="slow" p14:dur="2000" advTm="22138"/>
    </mc:Choice>
    <mc:Fallback xmlns="">
      <p:transition spd="slow" advTm="22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9500"/>
                                        <p:tgtEl>
                                          <p:spTgt spid="3">
                                            <p:txEl>
                                              <p:pRg st="0" end="0"/>
                                            </p:txEl>
                                          </p:spTgt>
                                        </p:tgtEl>
                                      </p:cBhvr>
                                    </p:animEffect>
                                    <p:anim calcmode="lin" valueType="num">
                                      <p:cBhvr>
                                        <p:cTn id="11" dur="9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9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5" cstate="email">
            <a:clrChange>
              <a:clrFrom>
                <a:srgbClr val="4A599E"/>
              </a:clrFrom>
              <a:clrTo>
                <a:srgbClr val="4A599E">
                  <a:alpha val="0"/>
                </a:srgbClr>
              </a:clrTo>
            </a:clrChange>
            <a:extLst>
              <a:ext uri="{28A0092B-C50C-407E-A947-70E740481C1C}">
                <a14:useLocalDpi xmlns:a14="http://schemas.microsoft.com/office/drawing/2010/main"/>
              </a:ext>
            </a:extLst>
          </a:blip>
          <a:srcRect t="7815"/>
          <a:stretch/>
        </p:blipFill>
        <p:spPr>
          <a:xfrm>
            <a:off x="438150" y="0"/>
            <a:ext cx="11220450" cy="6741172"/>
          </a:xfrm>
          <a:prstGeom prst="rect">
            <a:avLst/>
          </a:prstGeom>
        </p:spPr>
      </p:pic>
      <p:sp>
        <p:nvSpPr>
          <p:cNvPr id="3" name="Content Placeholder 2"/>
          <p:cNvSpPr>
            <a:spLocks noGrp="1"/>
          </p:cNvSpPr>
          <p:nvPr>
            <p:ph idx="1"/>
          </p:nvPr>
        </p:nvSpPr>
        <p:spPr>
          <a:xfrm>
            <a:off x="750503" y="3084836"/>
            <a:ext cx="10353762"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“Well, some people they have their differences with their grandparents and stuff, but like, my journey with my Grandparents – I wouldn’t give that up for the world. That’s as simple as it can go. It was the best ever and I never want to lose them, but I know I’m going to. The time I have with them, I just grab onto.”</a:t>
            </a:r>
          </a:p>
          <a:p>
            <a:pPr>
              <a:buClr>
                <a:schemeClr val="bg1"/>
              </a:buClr>
            </a:pPr>
            <a:endParaRPr lang="en-NZ" sz="3200" dirty="0">
              <a:latin typeface="Arial" panose="020B0604020202020204" pitchFamily="34" charset="0"/>
              <a:cs typeface="Arial" panose="020B0604020202020204" pitchFamily="34" charset="0"/>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408198891"/>
      </p:ext>
    </p:extLst>
  </p:cSld>
  <p:clrMapOvr>
    <a:masterClrMapping/>
  </p:clrMapOvr>
  <mc:AlternateContent xmlns:mc="http://schemas.openxmlformats.org/markup-compatibility/2006" xmlns:p14="http://schemas.microsoft.com/office/powerpoint/2010/main">
    <mc:Choice Requires="p14">
      <p:transition spd="slow" p14:dur="2000" advTm="16659"/>
    </mc:Choice>
    <mc:Fallback xmlns="">
      <p:transition spd="slow" advTm="166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1"/>
                            </p:stCondLst>
                            <p:childTnLst>
                              <p:par>
                                <p:cTn id="8" presetID="42" presetClass="entr" presetSubtype="0" fill="hold" grpId="0" nodeType="afterEffect">
                                  <p:stCondLst>
                                    <p:cond delay="10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6000"/>
                                        <p:tgtEl>
                                          <p:spTgt spid="3">
                                            <p:txEl>
                                              <p:pRg st="0" end="0"/>
                                            </p:txEl>
                                          </p:spTgt>
                                        </p:tgtEl>
                                      </p:cBhvr>
                                    </p:animEffect>
                                    <p:anim calcmode="lin" valueType="num">
                                      <p:cBhvr>
                                        <p:cTn id="11" dur="6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6000" fill="hold"/>
                                        <p:tgtEl>
                                          <p:spTgt spid="3">
                                            <p:txEl>
                                              <p:pRg st="0" end="0"/>
                                            </p:txEl>
                                          </p:spTgt>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100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2955" y="559021"/>
            <a:ext cx="10353762" cy="1329225"/>
          </a:xfrm>
        </p:spPr>
        <p:txBody>
          <a:bodyPr>
            <a:noAutofit/>
          </a:bodyPr>
          <a:lstStyle/>
          <a:p>
            <a:pPr marL="0" indent="0">
              <a:buNone/>
            </a:pPr>
            <a:r>
              <a:rPr lang="en-NZ" sz="2400" dirty="0">
                <a:effectLst/>
                <a:latin typeface="Arial" panose="020B0604020202020204" pitchFamily="34" charset="0"/>
                <a:cs typeface="Arial" panose="020B0604020202020204" pitchFamily="34" charset="0"/>
              </a:rPr>
              <a:t>“Grandparents can offer you so much better advice with your life. I don’t think my parents are particularly wise people, which I struggle with because I know that I am. Some of the things that my Mum does, my Dad might be a bit better, but I feel like my Mum just doesn’t get life. I don’t know how to explain it, but sometimes when she does things, I look down at her, almost as if I’m </a:t>
            </a:r>
            <a:r>
              <a:rPr lang="en-NZ" sz="2400" i="1" dirty="0">
                <a:effectLst/>
                <a:latin typeface="Arial" panose="020B0604020202020204" pitchFamily="34" charset="0"/>
                <a:cs typeface="Arial" panose="020B0604020202020204" pitchFamily="34" charset="0"/>
              </a:rPr>
              <a:t>her </a:t>
            </a:r>
            <a:r>
              <a:rPr lang="en-NZ" sz="2400" dirty="0">
                <a:effectLst/>
                <a:latin typeface="Arial" panose="020B0604020202020204" pitchFamily="34" charset="0"/>
                <a:cs typeface="Arial" panose="020B0604020202020204" pitchFamily="34" charset="0"/>
              </a:rPr>
              <a:t>Mum and it kind of annoys me. So, it’s nice having people, like my Grandparents, who look after you, having that parental figure who knows more about life than I do. I don’t mind if they look at me and think “you’re sort of naive”, because that’s how it should be – they’re supposed to be more  mature than me! It’s not nice if you have to do that with your parents. It’s like – what are you doing with your life? You can feel a bit mean for thinking that way and then sad that your parents aren’t running their lives.”</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581955251"/>
      </p:ext>
    </p:extLst>
  </p:cSld>
  <p:clrMapOvr>
    <a:masterClrMapping/>
  </p:clrMapOvr>
  <mc:AlternateContent xmlns:mc="http://schemas.openxmlformats.org/markup-compatibility/2006" xmlns:p14="http://schemas.microsoft.com/office/powerpoint/2010/main">
    <mc:Choice Requires="p14">
      <p:transition spd="slow" p14:dur="2000" advTm="46276"/>
    </mc:Choice>
    <mc:Fallback xmlns="">
      <p:transition spd="slow" advTm="462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4500"/>
                                        <p:tgtEl>
                                          <p:spTgt spid="3">
                                            <p:txEl>
                                              <p:pRg st="0" end="0"/>
                                            </p:txEl>
                                          </p:spTgt>
                                        </p:tgtEl>
                                      </p:cBhvr>
                                    </p:animEffect>
                                    <p:anim calcmode="lin" valueType="num">
                                      <p:cBhvr>
                                        <p:cTn id="11" dur="14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14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t="6615"/>
          <a:stretch/>
        </p:blipFill>
        <p:spPr>
          <a:xfrm>
            <a:off x="0" y="-43960"/>
            <a:ext cx="12192000" cy="6924675"/>
          </a:xfrm>
          <a:prstGeom prst="rect">
            <a:avLst/>
          </a:prstGeom>
        </p:spPr>
      </p:pic>
      <p:sp>
        <p:nvSpPr>
          <p:cNvPr id="3" name="Content Placeholder 2"/>
          <p:cNvSpPr>
            <a:spLocks noGrp="1"/>
          </p:cNvSpPr>
          <p:nvPr>
            <p:ph idx="1"/>
          </p:nvPr>
        </p:nvSpPr>
        <p:spPr>
          <a:xfrm>
            <a:off x="2197344" y="1552307"/>
            <a:ext cx="8573233" cy="1342560"/>
          </a:xfrm>
        </p:spPr>
        <p:txBody>
          <a:bodyPr>
            <a:noAutofit/>
          </a:bodyPr>
          <a:lstStyle/>
          <a:p>
            <a:pPr marL="0" indent="0" algn="ctr">
              <a:lnSpc>
                <a:spcPct val="100000"/>
              </a:lnSpc>
              <a:spcBef>
                <a:spcPts val="0"/>
              </a:spcBef>
              <a:buNone/>
            </a:pPr>
            <a:r>
              <a:rPr lang="en-NZ" sz="3200" dirty="0">
                <a:effectLst/>
                <a:latin typeface="Arial" panose="020B0604020202020204" pitchFamily="34" charset="0"/>
                <a:cs typeface="Arial" panose="020B0604020202020204" pitchFamily="34" charset="0"/>
              </a:rPr>
              <a:t>“I said to my Nan, that when I do die, I want to make sure that I’ve made it to where she has – when it comes to the time when she passes, I want to make something successful for her, not for myself, but for her - just to know that she does have acknowledgement </a:t>
            </a:r>
          </a:p>
          <a:p>
            <a:pPr marL="0" indent="0" algn="ctr">
              <a:lnSpc>
                <a:spcPct val="100000"/>
              </a:lnSpc>
              <a:spcBef>
                <a:spcPts val="0"/>
              </a:spcBef>
              <a:buNone/>
            </a:pPr>
            <a:r>
              <a:rPr lang="en-NZ" sz="3200" dirty="0">
                <a:effectLst/>
                <a:latin typeface="Arial" panose="020B0604020202020204" pitchFamily="34" charset="0"/>
                <a:cs typeface="Arial" panose="020B0604020202020204" pitchFamily="34" charset="0"/>
              </a:rPr>
              <a:t>from someone.”</a:t>
            </a:r>
          </a:p>
          <a:p>
            <a:pPr algn="ctr">
              <a:buClr>
                <a:schemeClr val="bg1"/>
              </a:buClr>
            </a:pPr>
            <a:endParaRPr lang="en-NZ" sz="3200" dirty="0">
              <a:latin typeface="Arial" panose="020B0604020202020204" pitchFamily="34" charset="0"/>
              <a:cs typeface="Arial" panose="020B060402020202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73127553"/>
      </p:ext>
    </p:extLst>
  </p:cSld>
  <p:clrMapOvr>
    <a:masterClrMapping/>
  </p:clrMapOvr>
  <mc:AlternateContent xmlns:mc="http://schemas.openxmlformats.org/markup-compatibility/2006" xmlns:p14="http://schemas.microsoft.com/office/powerpoint/2010/main">
    <mc:Choice Requires="p14">
      <p:transition spd="slow" p14:dur="2000" advTm="19622"/>
    </mc:Choice>
    <mc:Fallback xmlns="">
      <p:transition spd="slow" advTm="196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750"/>
                                        <p:tgtEl>
                                          <p:spTgt spid="3">
                                            <p:txEl>
                                              <p:pRg st="0" end="0"/>
                                            </p:txEl>
                                          </p:spTgt>
                                        </p:tgtEl>
                                      </p:cBhvr>
                                    </p:animEffect>
                                    <p:anim calcmode="lin" valueType="num">
                                      <p:cBhvr>
                                        <p:cTn id="11" dur="7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7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7751"/>
                            </p:stCondLst>
                            <p:childTnLst>
                              <p:par>
                                <p:cTn id="14" presetID="42" presetClass="entr" presetSubtype="0" fill="hold" grpId="0"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7750"/>
                                        <p:tgtEl>
                                          <p:spTgt spid="3">
                                            <p:txEl>
                                              <p:pRg st="1" end="1"/>
                                            </p:txEl>
                                          </p:spTgt>
                                        </p:tgtEl>
                                      </p:cBhvr>
                                    </p:animEffect>
                                    <p:anim calcmode="lin" valueType="num">
                                      <p:cBhvr>
                                        <p:cTn id="17" dur="7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8" dur="77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978" y="848922"/>
            <a:ext cx="10353762" cy="1329225"/>
          </a:xfrm>
        </p:spPr>
        <p:txBody>
          <a:bodyPr>
            <a:normAutofit/>
          </a:bodyPr>
          <a:lstStyle/>
          <a:p>
            <a:pPr>
              <a:buClr>
                <a:schemeClr val="bg1"/>
              </a:buClr>
            </a:pPr>
            <a:r>
              <a:rPr lang="en-NZ" sz="3200" dirty="0">
                <a:effectLst/>
                <a:latin typeface="Arial" panose="020B0604020202020204" pitchFamily="34" charset="0"/>
                <a:cs typeface="Arial" panose="020B0604020202020204" pitchFamily="34" charset="0"/>
              </a:rPr>
              <a:t>“</a:t>
            </a:r>
            <a:r>
              <a:rPr lang="en-US" sz="3200" dirty="0">
                <a:effectLst/>
                <a:latin typeface="Arial" panose="020B0604020202020204" pitchFamily="34" charset="0"/>
                <a:cs typeface="Arial" panose="020B0604020202020204" pitchFamily="34" charset="0"/>
              </a:rPr>
              <a:t>…now, I attend a better school, I am better clothed and the environment at home is much friendlier.”</a:t>
            </a:r>
            <a:endParaRPr lang="en-NZ" sz="3200" dirty="0">
              <a:effectLst/>
              <a:latin typeface="Arial" panose="020B0604020202020204" pitchFamily="34" charset="0"/>
              <a:cs typeface="Arial" panose="020B0604020202020204" pitchFamily="34" charset="0"/>
            </a:endParaRPr>
          </a:p>
          <a:p>
            <a:pPr>
              <a:buClr>
                <a:schemeClr val="bg1"/>
              </a:buClr>
            </a:pPr>
            <a:endParaRPr lang="en-NZ" sz="3200"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740978" y="2974745"/>
            <a:ext cx="10353762"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a:buClr>
                <a:schemeClr val="bg1"/>
              </a:buClr>
            </a:pPr>
            <a:r>
              <a:rPr lang="en-NZ" sz="3200" dirty="0">
                <a:effectLst/>
                <a:latin typeface="Arial" panose="020B0604020202020204" pitchFamily="34" charset="0"/>
                <a:cs typeface="Arial" panose="020B0604020202020204" pitchFamily="34" charset="0"/>
              </a:rPr>
              <a:t>“</a:t>
            </a:r>
            <a:r>
              <a:rPr lang="en-US" sz="3200" dirty="0">
                <a:effectLst/>
                <a:latin typeface="Arial" panose="020B0604020202020204" pitchFamily="34" charset="0"/>
                <a:cs typeface="Arial" panose="020B0604020202020204" pitchFamily="34" charset="0"/>
              </a:rPr>
              <a:t>I got such a better quality of life living with my grandparents; they taught me right from wrong; they gave me shelter…a good roof over my head...”</a:t>
            </a:r>
            <a:endParaRPr lang="en-NZ" sz="3200" dirty="0">
              <a:effectLst/>
              <a:latin typeface="Arial" panose="020B0604020202020204" pitchFamily="34" charset="0"/>
              <a:cs typeface="Arial" panose="020B0604020202020204" pitchFamily="34" charset="0"/>
            </a:endParaRPr>
          </a:p>
          <a:p>
            <a:pPr>
              <a:buClr>
                <a:schemeClr val="bg1"/>
              </a:buClr>
            </a:pPr>
            <a:endParaRPr lang="en-NZ" sz="3200" dirty="0">
              <a:latin typeface="Arial" panose="020B0604020202020204" pitchFamily="34" charset="0"/>
              <a:cs typeface="Arial" panose="020B060402020202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524742476"/>
      </p:ext>
    </p:extLst>
  </p:cSld>
  <p:clrMapOvr>
    <a:masterClrMapping/>
  </p:clrMapOvr>
  <mc:AlternateContent xmlns:mc="http://schemas.openxmlformats.org/markup-compatibility/2006" xmlns:p14="http://schemas.microsoft.com/office/powerpoint/2010/main">
    <mc:Choice Requires="p14">
      <p:transition spd="slow" p14:dur="2000" advTm="14137"/>
    </mc:Choice>
    <mc:Fallback xmlns="">
      <p:transition spd="slow" advTm="141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3750"/>
                                        <p:tgtEl>
                                          <p:spTgt spid="3">
                                            <p:txEl>
                                              <p:pRg st="0" end="0"/>
                                            </p:txEl>
                                          </p:spTgt>
                                        </p:tgtEl>
                                      </p:cBhvr>
                                    </p:animEffect>
                                    <p:anim calcmode="lin" valueType="num">
                                      <p:cBhvr>
                                        <p:cTn id="8" dur="3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3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4750"/>
                            </p:stCondLst>
                            <p:childTnLst>
                              <p:par>
                                <p:cTn id="11" presetID="42"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500"/>
                                        <p:tgtEl>
                                          <p:spTgt spid="6">
                                            <p:txEl>
                                              <p:pRg st="0" end="0"/>
                                            </p:txEl>
                                          </p:spTgt>
                                        </p:tgtEl>
                                      </p:cBhvr>
                                    </p:animEffect>
                                    <p:anim calcmode="lin" valueType="num">
                                      <p:cBhvr>
                                        <p:cTn id="14" dur="5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5" dur="5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0250"/>
                            </p:stCondLst>
                            <p:childTnLst>
                              <p:par>
                                <p:cTn id="17" presetID="1" presetClass="mediacall" presetSubtype="0" fill="hold" nodeType="afterEffect">
                                  <p:stCondLst>
                                    <p:cond delay="0"/>
                                  </p:stCondLst>
                                  <p:childTnLst>
                                    <p:cmd type="call" cmd="playFrom(0.0)">
                                      <p:cBhvr>
                                        <p:cTn id="18"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19" fill="hold" display="0">
                  <p:stCondLst>
                    <p:cond delay="indefinite"/>
                  </p:stCondLst>
                  <p:endCondLst>
                    <p:cond evt="onStopAudio" delay="0">
                      <p:tgtEl>
                        <p:sldTgt/>
                      </p:tgtEl>
                    </p:cond>
                  </p:endCondLst>
                </p:cTn>
                <p:tgtEl>
                  <p:spTgt spid="2"/>
                </p:tgtEl>
              </p:cMediaNode>
            </p:audio>
          </p:childTnLst>
        </p:cTn>
      </p:par>
    </p:tnLst>
    <p:bldLst>
      <p:bldP spid="3" grpId="0" build="p"/>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5340" y="775654"/>
            <a:ext cx="10353762" cy="1329225"/>
          </a:xfrm>
        </p:spPr>
        <p:txBody>
          <a:bodyPr>
            <a:normAutofit/>
          </a:bodyPr>
          <a:lstStyle/>
          <a:p>
            <a:pPr marL="0" indent="0">
              <a:buNone/>
            </a:pPr>
            <a:r>
              <a:rPr lang="en-NZ" sz="3200" dirty="0">
                <a:effectLst/>
                <a:latin typeface="Arial" panose="020B0604020202020204" pitchFamily="34" charset="0"/>
                <a:cs typeface="Arial" panose="020B0604020202020204" pitchFamily="34" charset="0"/>
              </a:rPr>
              <a:t>“I had been on the wrong path, hanging with the wrong crowd and Nan opened my eyes.” </a:t>
            </a:r>
          </a:p>
          <a:p>
            <a:pPr>
              <a:buClr>
                <a:schemeClr val="bg1"/>
              </a:buClr>
            </a:pPr>
            <a:endParaRPr lang="en-NZ" sz="3200" dirty="0">
              <a:latin typeface="Arial" panose="020B0604020202020204" pitchFamily="34" charset="0"/>
              <a:cs typeface="Arial" panose="020B0604020202020204" pitchFamily="34" charset="0"/>
            </a:endParaRPr>
          </a:p>
        </p:txBody>
      </p:sp>
      <p:pic>
        <p:nvPicPr>
          <p:cNvPr id="2" name="Picture 1" descr="The Fork in The Road"/>
          <p:cNvPicPr>
            <a:picLocks noChangeAspect="1"/>
          </p:cNvPicPr>
          <p:nvPr/>
        </p:nvPicPr>
        <p:blipFill>
          <a:blip r:embed="rId5"/>
          <a:stretch>
            <a:fillRect/>
          </a:stretch>
        </p:blipFill>
        <p:spPr>
          <a:xfrm>
            <a:off x="7211523" y="1979771"/>
            <a:ext cx="4257675" cy="3695700"/>
          </a:xfrm>
          <a:prstGeom prst="ellipse">
            <a:avLst/>
          </a:prstGeom>
        </p:spPr>
      </p:pic>
      <p:sp>
        <p:nvSpPr>
          <p:cNvPr id="6" name="Content Placeholder 2"/>
          <p:cNvSpPr txBox="1">
            <a:spLocks/>
          </p:cNvSpPr>
          <p:nvPr/>
        </p:nvSpPr>
        <p:spPr>
          <a:xfrm>
            <a:off x="787224" y="2563265"/>
            <a:ext cx="6299376" cy="1119012"/>
          </a:xfrm>
          <a:prstGeom prst="rect">
            <a:avLst/>
          </a:prstGeom>
        </p:spPr>
        <p:txBody>
          <a:bodyPr vert="horz" lIns="91440" tIns="45720" rIns="91440" bIns="45720" rtlCol="0">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0" indent="0">
              <a:buNone/>
            </a:pPr>
            <a:r>
              <a:rPr lang="en-US" sz="3200" dirty="0">
                <a:effectLst/>
                <a:latin typeface="Arial" panose="020B0604020202020204" pitchFamily="34" charset="0"/>
                <a:cs typeface="Arial" panose="020B0604020202020204" pitchFamily="34" charset="0"/>
              </a:rPr>
              <a:t>“She’s always the one that will make us focus on the right path.”</a:t>
            </a:r>
            <a:endParaRPr lang="en-NZ" sz="3200" dirty="0">
              <a:effectLst/>
              <a:latin typeface="Arial" panose="020B0604020202020204" pitchFamily="34" charset="0"/>
              <a:cs typeface="Arial" panose="020B0604020202020204" pitchFamily="34" charset="0"/>
            </a:endParaRPr>
          </a:p>
          <a:p>
            <a:pPr>
              <a:buClr>
                <a:schemeClr val="bg1"/>
              </a:buClr>
            </a:pPr>
            <a:endParaRPr lang="en-NZ" sz="3200" dirty="0">
              <a:latin typeface="Arial" panose="020B0604020202020204" pitchFamily="34" charset="0"/>
              <a:cs typeface="Arial" panose="020B0604020202020204" pitchFamily="34" charset="0"/>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881940831"/>
      </p:ext>
    </p:extLst>
  </p:cSld>
  <p:clrMapOvr>
    <a:masterClrMapping/>
  </p:clrMapOvr>
  <mc:AlternateContent xmlns:mc="http://schemas.openxmlformats.org/markup-compatibility/2006" xmlns:p14="http://schemas.microsoft.com/office/powerpoint/2010/main">
    <mc:Choice Requires="p14">
      <p:transition spd="slow" p14:dur="2000" advTm="10115"/>
    </mc:Choice>
    <mc:Fallback xmlns="">
      <p:transition spd="slow" advTm="101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0"/>
                                        <p:tgtEl>
                                          <p:spTgt spid="3">
                                            <p:txEl>
                                              <p:pRg st="0" end="0"/>
                                            </p:txEl>
                                          </p:spTgt>
                                        </p:tgtEl>
                                      </p:cBhvr>
                                    </p:animEffect>
                                    <p:anim calcmode="lin" valueType="num">
                                      <p:cBhvr>
                                        <p:cTn id="11"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5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3" fill="hold">
                            <p:stCondLst>
                              <p:cond delay="5000"/>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4250"/>
                                        <p:tgtEl>
                                          <p:spTgt spid="6">
                                            <p:txEl>
                                              <p:pRg st="0" end="0"/>
                                            </p:txEl>
                                          </p:spTgt>
                                        </p:tgtEl>
                                      </p:cBhvr>
                                    </p:animEffect>
                                    <p:anim calcmode="lin" valueType="num">
                                      <p:cBhvr>
                                        <p:cTn id="17" dur="42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42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4"/>
                </p:tgtEl>
              </p:cMediaNode>
            </p:audio>
          </p:childTnLst>
        </p:cTn>
      </p:par>
    </p:tnLst>
    <p:bldLst>
      <p:bldP spid="3" grpId="0" build="p"/>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1171" y="388792"/>
            <a:ext cx="9203121" cy="1329225"/>
          </a:xfrm>
        </p:spPr>
        <p:txBody>
          <a:bodyPr>
            <a:noAutofit/>
          </a:bodyPr>
          <a:lstStyle/>
          <a:p>
            <a:pPr marL="0" indent="0">
              <a:buNone/>
            </a:pPr>
            <a:r>
              <a:rPr lang="en-NZ" sz="3200" dirty="0">
                <a:effectLst/>
                <a:latin typeface="Arial" panose="020B0604020202020204" pitchFamily="34" charset="0"/>
                <a:cs typeface="Arial" panose="020B0604020202020204" pitchFamily="34" charset="0"/>
              </a:rPr>
              <a:t>“My grandparents would go that extra mile, to doing things that were more…real – you didn’t need money for it. Like, teaching me to ride my bike. My Mum would come for visits, and would buy me heaps of awesome toys that my friends all loved – but I wouldn’t take to them. She wouldn’t take the time to do things like teach me to ride my bike. The things that my grandparents did for me were just very loving – they taught me a lot.” </a:t>
            </a:r>
          </a:p>
          <a:p>
            <a:pPr>
              <a:buClr>
                <a:schemeClr val="bg1"/>
              </a:buClr>
            </a:pPr>
            <a:endParaRPr lang="en-NZ" sz="32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11406" y="388792"/>
            <a:ext cx="2919047" cy="194603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73946484"/>
      </p:ext>
    </p:extLst>
  </p:cSld>
  <p:clrMapOvr>
    <a:masterClrMapping/>
  </p:clrMapOvr>
  <mc:AlternateContent xmlns:mc="http://schemas.openxmlformats.org/markup-compatibility/2006" xmlns:p14="http://schemas.microsoft.com/office/powerpoint/2010/main">
    <mc:Choice Requires="p14">
      <p:transition spd="slow" p14:dur="2000" advTm="21782"/>
    </mc:Choice>
    <mc:Fallback xmlns="">
      <p:transition spd="slow" advTm="217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7000"/>
                                        <p:tgtEl>
                                          <p:spTgt spid="3">
                                            <p:txEl>
                                              <p:pRg st="0" end="0"/>
                                            </p:txEl>
                                          </p:spTgt>
                                        </p:tgtEl>
                                      </p:cBhvr>
                                    </p:animEffect>
                                    <p:anim calcmode="lin" valueType="num">
                                      <p:cBhvr>
                                        <p:cTn id="11" dur="17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17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9109" y="1320776"/>
            <a:ext cx="10353762" cy="1329225"/>
          </a:xfrm>
        </p:spPr>
        <p:txBody>
          <a:bodyPr>
            <a:noAutofit/>
          </a:bodyPr>
          <a:lstStyle/>
          <a:p>
            <a:pPr>
              <a:buClr>
                <a:schemeClr val="bg1"/>
              </a:buClr>
            </a:pPr>
            <a:r>
              <a:rPr lang="en-NZ" sz="2800" dirty="0">
                <a:effectLst/>
                <a:latin typeface="Arial" panose="020B0604020202020204" pitchFamily="34" charset="0"/>
                <a:cs typeface="Arial" panose="020B0604020202020204" pitchFamily="34" charset="0"/>
              </a:rPr>
              <a:t>“It was a good experience, a privilege – I appreciate that my grandparents were open and honest about our situation. Like, “no, you can’t see your Mum – she’s on drugs (or) she’s been drinking”. I knew these were real reasons, not fake excuses.” </a:t>
            </a:r>
          </a:p>
          <a:p>
            <a:pPr>
              <a:buClr>
                <a:schemeClr val="bg1"/>
              </a:buClr>
            </a:pPr>
            <a:endParaRPr lang="en-NZ" sz="2800" dirty="0">
              <a:latin typeface="Arial" panose="020B0604020202020204" pitchFamily="34" charset="0"/>
              <a:cs typeface="Arial" panose="020B060402020202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37920172"/>
      </p:ext>
    </p:extLst>
  </p:cSld>
  <p:clrMapOvr>
    <a:masterClrMapping/>
  </p:clrMapOvr>
  <mc:AlternateContent xmlns:mc="http://schemas.openxmlformats.org/markup-compatibility/2006" xmlns:p14="http://schemas.microsoft.com/office/powerpoint/2010/main">
    <mc:Choice Requires="p14">
      <p:transition spd="slow" p14:dur="2000" advTm="17853"/>
    </mc:Choice>
    <mc:Fallback xmlns="">
      <p:transition spd="slow" advTm="178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1"/>
                            </p:stCondLst>
                            <p:childTnLst>
                              <p:par>
                                <p:cTn id="8" presetID="42"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6750"/>
                                        <p:tgtEl>
                                          <p:spTgt spid="3">
                                            <p:txEl>
                                              <p:pRg st="0" end="0"/>
                                            </p:txEl>
                                          </p:spTgt>
                                        </p:tgtEl>
                                      </p:cBhvr>
                                    </p:animEffect>
                                    <p:anim calcmode="lin" valueType="num">
                                      <p:cBhvr>
                                        <p:cTn id="11" dur="6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6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978" y="1276815"/>
            <a:ext cx="10353762" cy="1329225"/>
          </a:xfrm>
        </p:spPr>
        <p:txBody>
          <a:bodyPr>
            <a:noAutofit/>
          </a:bodyPr>
          <a:lstStyle/>
          <a:p>
            <a:pPr marL="0" indent="0">
              <a:buNone/>
            </a:pPr>
            <a:endParaRPr lang="en-NZ" sz="2800" dirty="0">
              <a:effectLst/>
              <a:latin typeface="Arial" panose="020B0604020202020204" pitchFamily="34" charset="0"/>
              <a:cs typeface="Arial" panose="020B0604020202020204" pitchFamily="34" charset="0"/>
            </a:endParaRPr>
          </a:p>
          <a:p>
            <a:pPr marL="0" indent="0">
              <a:buNone/>
            </a:pPr>
            <a:r>
              <a:rPr lang="en-US" sz="2800" dirty="0">
                <a:effectLst/>
                <a:latin typeface="Arial" panose="020B0604020202020204" pitchFamily="34" charset="0"/>
                <a:cs typeface="Arial" panose="020B0604020202020204" pitchFamily="34" charset="0"/>
              </a:rPr>
              <a:t>“I just think Nan and Koro were a good option for me. </a:t>
            </a:r>
            <a:r>
              <a:rPr lang="en-US" sz="2800" dirty="0" err="1">
                <a:effectLst/>
                <a:latin typeface="Arial" panose="020B0604020202020204" pitchFamily="34" charset="0"/>
                <a:cs typeface="Arial" panose="020B0604020202020204" pitchFamily="34" charset="0"/>
              </a:rPr>
              <a:t>‘Cause</a:t>
            </a:r>
            <a:r>
              <a:rPr lang="en-US" sz="2800" dirty="0">
                <a:effectLst/>
                <a:latin typeface="Arial" panose="020B0604020202020204" pitchFamily="34" charset="0"/>
                <a:cs typeface="Arial" panose="020B0604020202020204" pitchFamily="34" charset="0"/>
              </a:rPr>
              <a:t> if I was with my parents, I don’t know where I would actually be. I’ve seen my brothers and sisters go into CYFS homes and that was sad to see – I wasn’t allowed to visit and I didn’t get to see my siblings. So, Nan took all of them in, so that we could all be together.”</a:t>
            </a:r>
            <a:endParaRPr lang="en-NZ" sz="2800" dirty="0">
              <a:effectLst/>
              <a:latin typeface="Arial" panose="020B0604020202020204" pitchFamily="34" charset="0"/>
              <a:cs typeface="Arial" panose="020B0604020202020204" pitchFamily="34" charset="0"/>
            </a:endParaRPr>
          </a:p>
          <a:p>
            <a:pPr>
              <a:buClr>
                <a:schemeClr val="bg1"/>
              </a:buClr>
            </a:pPr>
            <a:endParaRPr lang="en-NZ" sz="2800" dirty="0">
              <a:latin typeface="Arial" panose="020B0604020202020204" pitchFamily="34" charset="0"/>
              <a:cs typeface="Arial" panose="020B0604020202020204" pitchFamily="34" charset="0"/>
            </a:endParaRPr>
          </a:p>
        </p:txBody>
      </p:sp>
      <p:sp>
        <p:nvSpPr>
          <p:cNvPr id="2" name="Oval 1"/>
          <p:cNvSpPr/>
          <p:nvPr/>
        </p:nvSpPr>
        <p:spPr>
          <a:xfrm>
            <a:off x="11790484" y="6409593"/>
            <a:ext cx="246185" cy="26376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NZ"/>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35428539"/>
      </p:ext>
    </p:extLst>
  </p:cSld>
  <p:clrMapOvr>
    <a:masterClrMapping/>
  </p:clrMapOvr>
  <mc:AlternateContent xmlns:mc="http://schemas.openxmlformats.org/markup-compatibility/2006" xmlns:p14="http://schemas.microsoft.com/office/powerpoint/2010/main">
    <mc:Choice Requires="p14">
      <p:transition spd="slow" p14:dur="2000" advTm="16328"/>
    </mc:Choice>
    <mc:Fallback xmlns="">
      <p:transition spd="slow" advTm="163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1"/>
                            </p:stCondLst>
                            <p:childTnLst>
                              <p:par>
                                <p:cTn id="8" presetID="42" presetClass="entr" presetSubtype="0" fill="hold" grpId="0"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3500"/>
                                        <p:tgtEl>
                                          <p:spTgt spid="3">
                                            <p:txEl>
                                              <p:pRg st="1" end="1"/>
                                            </p:txEl>
                                          </p:spTgt>
                                        </p:tgtEl>
                                      </p:cBhvr>
                                    </p:animEffect>
                                    <p:anim calcmode="lin" valueType="num">
                                      <p:cBhvr>
                                        <p:cTn id="11" dur="13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2" dur="13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Damask</Template>
  <TotalTime>1501</TotalTime>
  <Words>3165</Words>
  <Application>Microsoft Office PowerPoint</Application>
  <PresentationFormat>Widescreen</PresentationFormat>
  <Paragraphs>227</Paragraphs>
  <Slides>48</Slides>
  <Notes>47</Notes>
  <HiddenSlides>0</HiddenSlides>
  <MMClips>48</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Bookman Old Style</vt:lpstr>
      <vt:lpstr>Bradley Hand ITC</vt:lpstr>
      <vt:lpstr>Calibri</vt:lpstr>
      <vt:lpstr>Rockwell</vt:lpstr>
      <vt:lpstr>Damask</vt:lpstr>
      <vt:lpstr>Hear Our Voices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Hear our voices</dc:title>
  <dc:creator>Katie Bundle</dc:creator>
  <cp:lastModifiedBy>Katie Bundle</cp:lastModifiedBy>
  <cp:revision>77</cp:revision>
  <dcterms:created xsi:type="dcterms:W3CDTF">2016-08-22T00:15:43Z</dcterms:created>
  <dcterms:modified xsi:type="dcterms:W3CDTF">2016-09-14T04:11:34Z</dcterms:modified>
</cp:coreProperties>
</file>